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60" r:id="rId3"/>
    <p:sldId id="266" r:id="rId4"/>
    <p:sldId id="262" r:id="rId5"/>
    <p:sldId id="263" r:id="rId6"/>
    <p:sldId id="281" r:id="rId7"/>
    <p:sldId id="267" r:id="rId8"/>
    <p:sldId id="269" r:id="rId9"/>
    <p:sldId id="270" r:id="rId10"/>
    <p:sldId id="279" r:id="rId11"/>
    <p:sldId id="280" r:id="rId12"/>
    <p:sldId id="273" r:id="rId13"/>
    <p:sldId id="274" r:id="rId14"/>
    <p:sldId id="35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78"/>
    <p:restoredTop sz="72727"/>
  </p:normalViewPr>
  <p:slideViewPr>
    <p:cSldViewPr snapToGrid="0">
      <p:cViewPr varScale="1">
        <p:scale>
          <a:sx n="76" d="100"/>
          <a:sy n="76" d="100"/>
        </p:scale>
        <p:origin x="20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29607-E95F-7C47-8CF8-7021CE248FD6}" type="datetimeFigureOut">
              <a:rPr lang="en-US" smtClean="0"/>
              <a:t>9/6/25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6646B-218C-3A46-8832-A977BBC0F233}" type="slidenum">
              <a:rPr lang="en-US" smtClean="0"/>
              <a:t>‹#›</a:t>
            </a:fld>
            <a:endParaRPr lang="en-US"/>
          </a:p>
        </p:txBody>
      </p:sp>
    </p:spTree>
    <p:extLst>
      <p:ext uri="{BB962C8B-B14F-4D97-AF65-F5344CB8AC3E}">
        <p14:creationId xmlns:p14="http://schemas.microsoft.com/office/powerpoint/2010/main" val="2446658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Emilie Panek and I'm really happy to present my work here today. I'd like to thank the organizers for this opportunity. I'm currently a postdoc at the University of Alabama in the US and I'm </a:t>
            </a:r>
            <a:r>
              <a:rPr lang="en-US" dirty="0" err="1"/>
              <a:t>gonna</a:t>
            </a:r>
            <a:r>
              <a:rPr lang="en-US" dirty="0"/>
              <a:t> talk about a way of detecting unusual chemical signatures in transmission spectroscopy data using machine learning, specifically autoencoder coupled with anomaly detection. I'm working with Alex Roman, Katia </a:t>
            </a:r>
            <a:r>
              <a:rPr lang="en-US" dirty="0" err="1"/>
              <a:t>Matcheva</a:t>
            </a:r>
            <a:r>
              <a:rPr lang="en-US" dirty="0"/>
              <a:t> and Konstantin </a:t>
            </a:r>
            <a:r>
              <a:rPr lang="en-US" dirty="0" err="1"/>
              <a:t>Matchev</a:t>
            </a:r>
            <a:r>
              <a:rPr lang="en-US" dirty="0"/>
              <a:t> on this project.</a:t>
            </a:r>
          </a:p>
        </p:txBody>
      </p:sp>
      <p:sp>
        <p:nvSpPr>
          <p:cNvPr id="4" name="Slide Number Placeholder 3"/>
          <p:cNvSpPr>
            <a:spLocks noGrp="1"/>
          </p:cNvSpPr>
          <p:nvPr>
            <p:ph type="sldNum" sz="quarter" idx="5"/>
          </p:nvPr>
        </p:nvSpPr>
        <p:spPr/>
        <p:txBody>
          <a:bodyPr/>
          <a:lstStyle/>
          <a:p>
            <a:fld id="{56EC9901-4FBD-BD4A-911E-81B91CE1553F}" type="slidenum">
              <a:rPr lang="en-US" smtClean="0"/>
              <a:t>1</a:t>
            </a:fld>
            <a:endParaRPr lang="en-US"/>
          </a:p>
        </p:txBody>
      </p:sp>
    </p:spTree>
    <p:extLst>
      <p:ext uri="{BB962C8B-B14F-4D97-AF65-F5344CB8AC3E}">
        <p14:creationId xmlns:p14="http://schemas.microsoft.com/office/powerpoint/2010/main" val="125628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results of each method applied directly in spectral space, meaning the original 52-dimensional spectra, without compression by the autoencoder.</a:t>
            </a:r>
          </a:p>
          <a:p>
            <a:r>
              <a:rPr lang="en-US" dirty="0"/>
              <a:t>What you’re seeing here are histograms of the anomaly scores assigned by each method. For each histogram, the grey bars represent the scores for spectra we labeled as normal, and the red bars are the spectra we labeled as anomalous — in this case, the high-CO₂ ones.</a:t>
            </a:r>
          </a:p>
          <a:p>
            <a:r>
              <a:rPr lang="en-US" dirty="0"/>
              <a:t>So what we want to see is a good separation between the two groups. Ideally, the red bars should cluster at one end showing high anomaly scores, while the grey bars cluster at the other. But as you can see here, in spectral space, the separation isn’t so great, especially at high noise. The distributions overlap quite a lot, that means those methods are having a hard time telling the difference between normal and anomalous spectra when they’re working directly with the raw data.</a:t>
            </a:r>
          </a:p>
        </p:txBody>
      </p:sp>
      <p:sp>
        <p:nvSpPr>
          <p:cNvPr id="4" name="Slide Number Placeholder 3"/>
          <p:cNvSpPr>
            <a:spLocks noGrp="1"/>
          </p:cNvSpPr>
          <p:nvPr>
            <p:ph type="sldNum" sz="quarter" idx="5"/>
          </p:nvPr>
        </p:nvSpPr>
        <p:spPr/>
        <p:txBody>
          <a:bodyPr/>
          <a:lstStyle/>
          <a:p>
            <a:fld id="{56EC9901-4FBD-BD4A-911E-81B91CE1553F}" type="slidenum">
              <a:rPr lang="en-US" smtClean="0"/>
              <a:t>10</a:t>
            </a:fld>
            <a:endParaRPr lang="en-US"/>
          </a:p>
        </p:txBody>
      </p:sp>
    </p:spTree>
    <p:extLst>
      <p:ext uri="{BB962C8B-B14F-4D97-AF65-F5344CB8AC3E}">
        <p14:creationId xmlns:p14="http://schemas.microsoft.com/office/powerpoint/2010/main" val="742748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looking at the same anomaly detection methods, but this time applied in the latent space.</a:t>
            </a:r>
          </a:p>
          <a:p>
            <a:r>
              <a:rPr lang="en-US" dirty="0"/>
              <a:t>Again, each panel shows a histogram of the anomaly scores.</a:t>
            </a:r>
          </a:p>
          <a:p>
            <a:r>
              <a:rPr lang="en-US" dirty="0"/>
              <a:t>And this time, the difference is clearer. You can immediately see that the distributions are much better separated across all the methods. There’s a clean gap between the two populations in most cases, which means the model is doing a much better job identifying the unusual spectra.</a:t>
            </a:r>
          </a:p>
          <a:p>
            <a:endParaRPr lang="en-US" dirty="0"/>
          </a:p>
          <a:p>
            <a:r>
              <a:rPr lang="en-US" dirty="0"/>
              <a:t>So this really shows the power of using a compressed, learned representation because we didn’t change the methods — we only changed the space they were operating in. By removing noise and redundancy, the autoencoder creates a space where anomaly detection becomes much more reliable.</a:t>
            </a:r>
          </a:p>
        </p:txBody>
      </p:sp>
      <p:sp>
        <p:nvSpPr>
          <p:cNvPr id="4" name="Slide Number Placeholder 3"/>
          <p:cNvSpPr>
            <a:spLocks noGrp="1"/>
          </p:cNvSpPr>
          <p:nvPr>
            <p:ph type="sldNum" sz="quarter" idx="5"/>
          </p:nvPr>
        </p:nvSpPr>
        <p:spPr/>
        <p:txBody>
          <a:bodyPr/>
          <a:lstStyle/>
          <a:p>
            <a:fld id="{56EC9901-4FBD-BD4A-911E-81B91CE1553F}" type="slidenum">
              <a:rPr lang="en-US" smtClean="0"/>
              <a:t>11</a:t>
            </a:fld>
            <a:endParaRPr lang="en-US"/>
          </a:p>
        </p:txBody>
      </p:sp>
    </p:spTree>
    <p:extLst>
      <p:ext uri="{BB962C8B-B14F-4D97-AF65-F5344CB8AC3E}">
        <p14:creationId xmlns:p14="http://schemas.microsoft.com/office/powerpoint/2010/main" val="666571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curve shows the trade-off between the true positive rate — meaning how many anomalies we correctly detect — and the false positive rate, which is how many normal spectra we mistakenly classify as anomalies.</a:t>
            </a:r>
          </a:p>
          <a:p>
            <a:r>
              <a:rPr lang="en-US" dirty="0"/>
              <a:t>The closer the curve is to the top-left corner, the better the performance. A perfect classifier would reach all the way up to the top-left. A random guess would just follow the diagonal line from bottom-left to top-right.</a:t>
            </a:r>
          </a:p>
        </p:txBody>
      </p:sp>
      <p:sp>
        <p:nvSpPr>
          <p:cNvPr id="4" name="Slide Number Placeholder 3"/>
          <p:cNvSpPr>
            <a:spLocks noGrp="1"/>
          </p:cNvSpPr>
          <p:nvPr>
            <p:ph type="sldNum" sz="quarter" idx="5"/>
          </p:nvPr>
        </p:nvSpPr>
        <p:spPr/>
        <p:txBody>
          <a:bodyPr/>
          <a:lstStyle/>
          <a:p>
            <a:fld id="{56EC9901-4FBD-BD4A-911E-81B91CE1553F}" type="slidenum">
              <a:rPr lang="en-US" smtClean="0"/>
              <a:t>12</a:t>
            </a:fld>
            <a:endParaRPr lang="en-US"/>
          </a:p>
        </p:txBody>
      </p:sp>
    </p:spTree>
    <p:extLst>
      <p:ext uri="{BB962C8B-B14F-4D97-AF65-F5344CB8AC3E}">
        <p14:creationId xmlns:p14="http://schemas.microsoft.com/office/powerpoint/2010/main" val="159198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the overall performance of each method, in both spectral and latent space, using a single number: the Area Under the ROC Curve, or AUC.</a:t>
            </a:r>
          </a:p>
          <a:p>
            <a:r>
              <a:rPr lang="en-US" dirty="0"/>
              <a:t>The higher the AUC, the better the model is at distinguishing between normal and anomalous spectra. A score of 1 means perfect classification; 0.5 means the model is just guessing.</a:t>
            </a:r>
          </a:p>
          <a:p>
            <a:r>
              <a:rPr lang="en-US" dirty="0"/>
              <a:t>What you can see here is that all the methods perform better in latent space than they do in spectral space</a:t>
            </a:r>
          </a:p>
        </p:txBody>
      </p:sp>
      <p:sp>
        <p:nvSpPr>
          <p:cNvPr id="4" name="Slide Number Placeholder 3"/>
          <p:cNvSpPr>
            <a:spLocks noGrp="1"/>
          </p:cNvSpPr>
          <p:nvPr>
            <p:ph type="sldNum" sz="quarter" idx="5"/>
          </p:nvPr>
        </p:nvSpPr>
        <p:spPr/>
        <p:txBody>
          <a:bodyPr/>
          <a:lstStyle/>
          <a:p>
            <a:fld id="{56EC9901-4FBD-BD4A-911E-81B91CE1553F}" type="slidenum">
              <a:rPr lang="en-US" smtClean="0"/>
              <a:t>13</a:t>
            </a:fld>
            <a:endParaRPr lang="en-US"/>
          </a:p>
        </p:txBody>
      </p:sp>
    </p:spTree>
    <p:extLst>
      <p:ext uri="{BB962C8B-B14F-4D97-AF65-F5344CB8AC3E}">
        <p14:creationId xmlns:p14="http://schemas.microsoft.com/office/powerpoint/2010/main" val="311547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tested four main anomaly detection methods: reconstruction loss, 1-class SVM, K-means clustering, and Local Outlier Factor. Each method was tested in both spectral space and latent space. The goal was to see how well they could tell the difference between normal and anomalous spectra. Our main result is that anomaly detection using autoencoders is most effective in the latent space. This is true across different detection methods and noise levels. The best performance overall was achieved by the K-means method in latent space. This method gives really good AUC scores for all noise levels, and it was very stable: giving good performance even when noise was increased. We also showed that the method is robust to noise, up to a realistic level expected for space-based observations around 30 ppm. Even at high noise level of 50 ppm, detection remains possible, especially when using the latent space.</a:t>
            </a:r>
          </a:p>
        </p:txBody>
      </p:sp>
      <p:sp>
        <p:nvSpPr>
          <p:cNvPr id="4" name="Slide Number Placeholder 3"/>
          <p:cNvSpPr>
            <a:spLocks noGrp="1"/>
          </p:cNvSpPr>
          <p:nvPr>
            <p:ph type="sldNum" sz="quarter" idx="5"/>
          </p:nvPr>
        </p:nvSpPr>
        <p:spPr/>
        <p:txBody>
          <a:bodyPr/>
          <a:lstStyle/>
          <a:p>
            <a:fld id="{56EC9901-4FBD-BD4A-911E-81B91CE1553F}" type="slidenum">
              <a:rPr lang="en-US" smtClean="0"/>
              <a:t>14</a:t>
            </a:fld>
            <a:endParaRPr lang="en-US"/>
          </a:p>
        </p:txBody>
      </p:sp>
    </p:spTree>
    <p:extLst>
      <p:ext uri="{BB962C8B-B14F-4D97-AF65-F5344CB8AC3E}">
        <p14:creationId xmlns:p14="http://schemas.microsoft.com/office/powerpoint/2010/main" val="227884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surely really familiar with this kind of plots on the discovered exoplanets. The left-hand plot on this slide shows the cumulative number of exoplanet detections over time. You can clearly see the rapid rise thanks to the Kepler mission, with still an ongoing acceleration of discoveries from ground-based and space-based surveys like TESS. This exponential growth means that atmospheric science is no longer limited to one or two exceptional cases — we’re now able to make large-scale atmospheric surveys.</a:t>
            </a:r>
          </a:p>
          <a:p>
            <a:endParaRPr lang="en-US" dirty="0"/>
          </a:p>
          <a:p>
            <a:r>
              <a:rPr lang="en-US" dirty="0"/>
              <a:t>The second figure shows mass versus orbital separation for detected planets, color-coded by detection method. This illustrates the diversity of exoplanets we’ve found: hot </a:t>
            </a:r>
            <a:r>
              <a:rPr lang="en-US" dirty="0" err="1"/>
              <a:t>Jupiters</a:t>
            </a:r>
            <a:r>
              <a:rPr lang="en-US" dirty="0"/>
              <a:t> very close to their stars, but also colder gas giants or super-Earths. The range of planetary types makes uniform atmospheric analysis and population study both valuable and very complex.</a:t>
            </a:r>
          </a:p>
          <a:p>
            <a:endParaRPr lang="en-US" dirty="0"/>
          </a:p>
          <a:p>
            <a:r>
              <a:rPr lang="en-US" dirty="0"/>
              <a:t>If we’re talking about spectroscopy JWST, is expected to observe high-quality spectra for up to 500 planets, and then we’ll have the Ariel telescope, launching in 2029, that will observe over 1,000 transiting exoplanets. All of that makes a lot of data</a:t>
            </a:r>
          </a:p>
        </p:txBody>
      </p:sp>
      <p:sp>
        <p:nvSpPr>
          <p:cNvPr id="4" name="Slide Number Placeholder 3"/>
          <p:cNvSpPr>
            <a:spLocks noGrp="1"/>
          </p:cNvSpPr>
          <p:nvPr>
            <p:ph type="sldNum" sz="quarter" idx="5"/>
          </p:nvPr>
        </p:nvSpPr>
        <p:spPr/>
        <p:txBody>
          <a:bodyPr/>
          <a:lstStyle/>
          <a:p>
            <a:fld id="{56EC9901-4FBD-BD4A-911E-81B91CE1553F}" type="slidenum">
              <a:rPr lang="en-US" smtClean="0"/>
              <a:t>2</a:t>
            </a:fld>
            <a:endParaRPr lang="en-US"/>
          </a:p>
        </p:txBody>
      </p:sp>
    </p:spTree>
    <p:extLst>
      <p:ext uri="{BB962C8B-B14F-4D97-AF65-F5344CB8AC3E}">
        <p14:creationId xmlns:p14="http://schemas.microsoft.com/office/powerpoint/2010/main" val="122918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machine learning is important </a:t>
            </a:r>
          </a:p>
          <a:p>
            <a:r>
              <a:rPr lang="en-US" dirty="0"/>
              <a:t>In exoplanet spectroscopy, where each observation is a 50+ dimensional spectrum, ML offers a way to quickly identify regularities, clusters, and outliers.</a:t>
            </a:r>
          </a:p>
          <a:p>
            <a:r>
              <a:rPr lang="en-US" dirty="0"/>
              <a:t>Everything that I will present you from now on is detailed in this paper, that we just recently submitted.</a:t>
            </a:r>
          </a:p>
        </p:txBody>
      </p:sp>
      <p:sp>
        <p:nvSpPr>
          <p:cNvPr id="4" name="Slide Number Placeholder 3"/>
          <p:cNvSpPr>
            <a:spLocks noGrp="1"/>
          </p:cNvSpPr>
          <p:nvPr>
            <p:ph type="sldNum" sz="quarter" idx="5"/>
          </p:nvPr>
        </p:nvSpPr>
        <p:spPr/>
        <p:txBody>
          <a:bodyPr/>
          <a:lstStyle/>
          <a:p>
            <a:fld id="{56EC9901-4FBD-BD4A-911E-81B91CE1553F}" type="slidenum">
              <a:rPr lang="en-US" smtClean="0"/>
              <a:t>3</a:t>
            </a:fld>
            <a:endParaRPr lang="en-US"/>
          </a:p>
        </p:txBody>
      </p:sp>
    </p:spTree>
    <p:extLst>
      <p:ext uri="{BB962C8B-B14F-4D97-AF65-F5344CB8AC3E}">
        <p14:creationId xmlns:p14="http://schemas.microsoft.com/office/powerpoint/2010/main" val="2054017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basing our database on the ABC Atmospheric Big challenge database, that was the database generated for the ariel data challenge 2022. It uses a diverse list of 5900 exoplanets, from the Ariel mission candidate sample. This target list is then filtered to remove planets smaller than 1.5R⊕. We specifically took a modified version of this database presented in </a:t>
            </a:r>
            <a:r>
              <a:rPr lang="en-US" dirty="0" err="1"/>
              <a:t>Forestano</a:t>
            </a:r>
            <a:r>
              <a:rPr lang="en-US" dirty="0"/>
              <a:t> et al 2023 where they  used the code </a:t>
            </a:r>
            <a:r>
              <a:rPr lang="en-US" dirty="0" err="1"/>
              <a:t>TauREx</a:t>
            </a:r>
            <a:r>
              <a:rPr lang="en-US" dirty="0"/>
              <a:t> to recalculate the noiseless spectra based on the same stellar and planetary parameters. They simulated instrumental noise using a standard Gaussian distribution. They choose then different noise levels of 10, 20, 30 and 50 ppm.  they get a final database of 69,099 spectra. </a:t>
            </a:r>
          </a:p>
        </p:txBody>
      </p:sp>
      <p:sp>
        <p:nvSpPr>
          <p:cNvPr id="4" name="Slide Number Placeholder 3"/>
          <p:cNvSpPr>
            <a:spLocks noGrp="1"/>
          </p:cNvSpPr>
          <p:nvPr>
            <p:ph type="sldNum" sz="quarter" idx="5"/>
          </p:nvPr>
        </p:nvSpPr>
        <p:spPr/>
        <p:txBody>
          <a:bodyPr/>
          <a:lstStyle/>
          <a:p>
            <a:fld id="{56EC9901-4FBD-BD4A-911E-81B91CE1553F}" type="slidenum">
              <a:rPr lang="en-US" smtClean="0"/>
              <a:t>4</a:t>
            </a:fld>
            <a:endParaRPr lang="en-US"/>
          </a:p>
        </p:txBody>
      </p:sp>
    </p:spTree>
    <p:extLst>
      <p:ext uri="{BB962C8B-B14F-4D97-AF65-F5344CB8AC3E}">
        <p14:creationId xmlns:p14="http://schemas.microsoft.com/office/powerpoint/2010/main" val="9350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need to make some adjustments for our own study. To simulate a novelty detection scenario, we need what we consider a normal population and an anomalous population. We artificially define carbon dioxide (CO2) rich atmospheres as anomalous. </a:t>
            </a:r>
          </a:p>
        </p:txBody>
      </p:sp>
      <p:sp>
        <p:nvSpPr>
          <p:cNvPr id="4" name="Slide Number Placeholder 3"/>
          <p:cNvSpPr>
            <a:spLocks noGrp="1"/>
          </p:cNvSpPr>
          <p:nvPr>
            <p:ph type="sldNum" sz="quarter" idx="5"/>
          </p:nvPr>
        </p:nvSpPr>
        <p:spPr/>
        <p:txBody>
          <a:bodyPr/>
          <a:lstStyle/>
          <a:p>
            <a:fld id="{56EC9901-4FBD-BD4A-911E-81B91CE1553F}" type="slidenum">
              <a:rPr lang="en-US" smtClean="0"/>
              <a:t>5</a:t>
            </a:fld>
            <a:endParaRPr lang="en-US"/>
          </a:p>
        </p:txBody>
      </p:sp>
    </p:spTree>
    <p:extLst>
      <p:ext uri="{BB962C8B-B14F-4D97-AF65-F5344CB8AC3E}">
        <p14:creationId xmlns:p14="http://schemas.microsoft.com/office/powerpoint/2010/main" val="2684588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we need to understand what we are doing with these two population, first we are using and autoencoder.</a:t>
            </a:r>
          </a:p>
          <a:p>
            <a:endParaRPr lang="en-US" dirty="0"/>
          </a:p>
          <a:p>
            <a:endParaRPr lang="en-US" dirty="0"/>
          </a:p>
        </p:txBody>
      </p:sp>
      <p:sp>
        <p:nvSpPr>
          <p:cNvPr id="4" name="Slide Number Placeholder 3"/>
          <p:cNvSpPr>
            <a:spLocks noGrp="1"/>
          </p:cNvSpPr>
          <p:nvPr>
            <p:ph type="sldNum" sz="quarter" idx="5"/>
          </p:nvPr>
        </p:nvSpPr>
        <p:spPr/>
        <p:txBody>
          <a:bodyPr/>
          <a:lstStyle/>
          <a:p>
            <a:fld id="{56EC9901-4FBD-BD4A-911E-81B91CE1553F}" type="slidenum">
              <a:rPr lang="en-US" smtClean="0"/>
              <a:t>6</a:t>
            </a:fld>
            <a:endParaRPr lang="en-US"/>
          </a:p>
        </p:txBody>
      </p:sp>
    </p:spTree>
    <p:extLst>
      <p:ext uri="{BB962C8B-B14F-4D97-AF65-F5344CB8AC3E}">
        <p14:creationId xmlns:p14="http://schemas.microsoft.com/office/powerpoint/2010/main" val="1223820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autoencoder is a type of neural network that’s trained to reproduce its own input. It is forced to first compress the input into a much smaller space — called the latent space — and then reconstruct the original data from that compressed version. So it learns a compact representation of the data that still holds all the important information. </a:t>
            </a:r>
          </a:p>
          <a:p>
            <a:endParaRPr lang="en-US" dirty="0"/>
          </a:p>
          <a:p>
            <a:r>
              <a:rPr lang="en-US" dirty="0"/>
              <a:t>In our case, we’re working with exoplanet transmission spectra, which are essentially vectors of 52 values — one for each wavelength bin. The encoder part of the autoencoder takes those 52 numbers and compresses them down to just 8 values. That’s our latent space. Then, the decoder takes those 8 values and tries to reconstruct the original 52-point spectrum.</a:t>
            </a:r>
          </a:p>
          <a:p>
            <a:endParaRPr lang="en-US" dirty="0"/>
          </a:p>
          <a:p>
            <a:endParaRPr lang="en-US" dirty="0"/>
          </a:p>
        </p:txBody>
      </p:sp>
      <p:sp>
        <p:nvSpPr>
          <p:cNvPr id="4" name="Slide Number Placeholder 3"/>
          <p:cNvSpPr>
            <a:spLocks noGrp="1"/>
          </p:cNvSpPr>
          <p:nvPr>
            <p:ph type="sldNum" sz="quarter" idx="5"/>
          </p:nvPr>
        </p:nvSpPr>
        <p:spPr/>
        <p:txBody>
          <a:bodyPr/>
          <a:lstStyle/>
          <a:p>
            <a:fld id="{56EC9901-4FBD-BD4A-911E-81B91CE1553F}" type="slidenum">
              <a:rPr lang="en-US" smtClean="0"/>
              <a:t>7</a:t>
            </a:fld>
            <a:endParaRPr lang="en-US"/>
          </a:p>
        </p:txBody>
      </p:sp>
    </p:spTree>
    <p:extLst>
      <p:ext uri="{BB962C8B-B14F-4D97-AF65-F5344CB8AC3E}">
        <p14:creationId xmlns:p14="http://schemas.microsoft.com/office/powerpoint/2010/main" val="267468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autoencoder is trained only on “normal” spectra — those low carbon dioxide. So it learns how to represent these normal spectra very efficiently in latent space. But when we feed the model a spectrum that’s unusual — for example, one with a very high CO₂ concentration — the encoder tries to compress it the same way, but it doesn’t know how.</a:t>
            </a:r>
          </a:p>
          <a:p>
            <a:endParaRPr lang="en-US" dirty="0"/>
          </a:p>
          <a:p>
            <a:r>
              <a:rPr lang="en-US" dirty="0"/>
              <a:t>And this is where the concept of reconstruction loss comes in. Reconstruction loss is just a way of measuring how well the autoencoder did its job. It compares the original input to the reconstructed output and calculates how different they are. </a:t>
            </a:r>
          </a:p>
          <a:p>
            <a:r>
              <a:rPr lang="en-US" dirty="0"/>
              <a:t>You don’t need to tell the model what an anomaly looks like — you just train it on normal data and let it learn the pattern. Then, if it sees something that doesn’t fit that pattern, it fails to reconstruct it, and the loss goes up. This makes reconstruction loss a really effective and simple test for detecting unusual exoplanet spectra — especially ones with unexpected chemical signatures.</a:t>
            </a:r>
          </a:p>
        </p:txBody>
      </p:sp>
      <p:sp>
        <p:nvSpPr>
          <p:cNvPr id="4" name="Slide Number Placeholder 3"/>
          <p:cNvSpPr>
            <a:spLocks noGrp="1"/>
          </p:cNvSpPr>
          <p:nvPr>
            <p:ph type="sldNum" sz="quarter" idx="5"/>
          </p:nvPr>
        </p:nvSpPr>
        <p:spPr/>
        <p:txBody>
          <a:bodyPr/>
          <a:lstStyle/>
          <a:p>
            <a:fld id="{56EC9901-4FBD-BD4A-911E-81B91CE1553F}" type="slidenum">
              <a:rPr lang="en-US" smtClean="0"/>
              <a:t>8</a:t>
            </a:fld>
            <a:endParaRPr lang="en-US"/>
          </a:p>
        </p:txBody>
      </p:sp>
    </p:spTree>
    <p:extLst>
      <p:ext uri="{BB962C8B-B14F-4D97-AF65-F5344CB8AC3E}">
        <p14:creationId xmlns:p14="http://schemas.microsoft.com/office/powerpoint/2010/main" val="102623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1-class SVM</a:t>
            </a:r>
          </a:p>
          <a:p>
            <a:r>
              <a:rPr lang="en-US" dirty="0"/>
              <a:t>The idea is you give the model a bunch of examples of normal spectra,  it looks at where those points are in space </a:t>
            </a:r>
            <a:r>
              <a:rPr lang="en-US" dirty="0" err="1"/>
              <a:t>wheter</a:t>
            </a:r>
            <a:r>
              <a:rPr lang="en-US" dirty="0"/>
              <a:t> in 8 or 52 </a:t>
            </a:r>
            <a:r>
              <a:rPr lang="en-US" dirty="0" err="1"/>
              <a:t>dimensisons</a:t>
            </a:r>
            <a:r>
              <a:rPr lang="en-US" dirty="0"/>
              <a:t>, and tries to draw a flexible boundary around them. It’s like saying: “All these points live in this region — this is my definition of normal.” Then, when you give it a new spectrum, it checks to see if it lands inside that boundary — which means it looks familiar — or outside the boundary, which suggests it’s unusual.</a:t>
            </a:r>
          </a:p>
          <a:p>
            <a:r>
              <a:rPr lang="en-US" dirty="0"/>
              <a:t>One of the nice things about One-Class SVM is the boundary it draws can curve and bend, depending on the structure of the data. That’s important for our spectra, because the relationships between features can be nonlinear and complex.</a:t>
            </a:r>
          </a:p>
          <a:p>
            <a:endParaRPr lang="en-US" dirty="0"/>
          </a:p>
          <a:p>
            <a:r>
              <a:rPr lang="en-US" dirty="0"/>
              <a:t>K-means</a:t>
            </a:r>
          </a:p>
          <a:p>
            <a:r>
              <a:rPr lang="en-US" dirty="0"/>
              <a:t>The basic idea is this: you tell it how many clusters you want — let’s say 10 — and it tries to find the best way to divide the data into 10 groups. It does this by placing 10 centroids and assigning each data point to the closest one. Then it moves the centers a little, reassigns the points, and repeats the process until everything settles.</a:t>
            </a:r>
          </a:p>
          <a:p>
            <a:r>
              <a:rPr lang="en-US" dirty="0"/>
              <a:t>Well, once the clusters are defined, we can use the distance to the nearest cluster center as a kind of anomaly score. If a spectrum lands close to a center, that means it’s similar to a bunch of other spectra — it’s probably normal. But if it lands far away from all the cluster centers, that suggests it’s different — maybe an outlier.</a:t>
            </a:r>
          </a:p>
          <a:p>
            <a:r>
              <a:rPr lang="en-US" dirty="0"/>
              <a:t>We’re really looking at distances here.</a:t>
            </a:r>
          </a:p>
          <a:p>
            <a:r>
              <a:rPr lang="en-US" dirty="0"/>
              <a:t>This is really fast, Once you’ve found your cluster centers, you can classify new data points very quickly it’s just computing e a few distances.</a:t>
            </a:r>
          </a:p>
          <a:p>
            <a:endParaRPr lang="en-US" dirty="0"/>
          </a:p>
          <a:p>
            <a:r>
              <a:rPr lang="en-US" dirty="0"/>
              <a:t>LOF </a:t>
            </a:r>
          </a:p>
          <a:p>
            <a:r>
              <a:rPr lang="en-US" dirty="0"/>
              <a:t>The last method we tested is called Local Outlier Factor, or LOF. here instead of looking at the overall structure of the dataset — like boundaries or clusters — LOF looks very closely at the local neighborhood of each data point.</a:t>
            </a:r>
          </a:p>
          <a:p>
            <a:r>
              <a:rPr lang="en-US" dirty="0"/>
              <a:t>The idea is: normal data points usually live in areas where there are lots of other similar points nearby. That means they’re surrounded by neighbors, and those neighbors are pretty close. An anomaly, on the other hand, is more likely to be isolated — it lives in a part of the space where the density of points is low.</a:t>
            </a:r>
          </a:p>
          <a:p>
            <a:r>
              <a:rPr lang="en-US" dirty="0"/>
              <a:t>So what LOF does is it measures how “dense” the area around a point is, and then it compares that to the density of its neighbors. If a point is sitting in a much sparser area than the points around it, then it’s probably an outlier. it’s not just about being far from everything, it’s about being different compared to your immediate surroundings.</a:t>
            </a:r>
          </a:p>
          <a:p>
            <a:r>
              <a:rPr lang="en-US" dirty="0"/>
              <a:t>This is especially useful when the dataset has regions of different densities — like tight clusters in some areas and loose clouds in others. Other methods like One-Class SVM or K-Means might struggle in those cases, because they tend to assume the data has a more uniform structure. But LOF can adapt to these local variations.</a:t>
            </a:r>
          </a:p>
        </p:txBody>
      </p:sp>
      <p:sp>
        <p:nvSpPr>
          <p:cNvPr id="4" name="Slide Number Placeholder 3"/>
          <p:cNvSpPr>
            <a:spLocks noGrp="1"/>
          </p:cNvSpPr>
          <p:nvPr>
            <p:ph type="sldNum" sz="quarter" idx="5"/>
          </p:nvPr>
        </p:nvSpPr>
        <p:spPr/>
        <p:txBody>
          <a:bodyPr/>
          <a:lstStyle/>
          <a:p>
            <a:fld id="{56EC9901-4FBD-BD4A-911E-81B91CE1553F}" type="slidenum">
              <a:rPr lang="en-US" smtClean="0"/>
              <a:t>9</a:t>
            </a:fld>
            <a:endParaRPr lang="en-US"/>
          </a:p>
        </p:txBody>
      </p:sp>
    </p:spTree>
    <p:extLst>
      <p:ext uri="{BB962C8B-B14F-4D97-AF65-F5344CB8AC3E}">
        <p14:creationId xmlns:p14="http://schemas.microsoft.com/office/powerpoint/2010/main" val="215938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BFC9-DB1C-BB63-6B5B-18D0FD37AB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94C0E9-E50A-BF58-9EED-C4B06606A6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17C753-74FD-728E-6A4B-78E119C0D52F}"/>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5" name="Footer Placeholder 4">
            <a:extLst>
              <a:ext uri="{FF2B5EF4-FFF2-40B4-BE49-F238E27FC236}">
                <a16:creationId xmlns:a16="http://schemas.microsoft.com/office/drawing/2014/main" id="{A94103C7-2D60-B21C-4FF2-038487DB1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E7BA1-A692-BAAA-8AB7-5E88B8265FC7}"/>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2966486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04B0-E73A-510D-6B86-1BBB375874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DE7952-CC44-ED5B-1AD1-3468628951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2C989-8EA1-134D-86FC-7655C8D2F835}"/>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5" name="Footer Placeholder 4">
            <a:extLst>
              <a:ext uri="{FF2B5EF4-FFF2-40B4-BE49-F238E27FC236}">
                <a16:creationId xmlns:a16="http://schemas.microsoft.com/office/drawing/2014/main" id="{CEB2B4B0-46DA-5296-3E0C-A233BED4F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9B018-E1D7-0730-5D2B-1B943E96090F}"/>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43512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76C4C2-617C-44F0-658E-B08D464F72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BA2A0F-5CD4-CBC1-E7E7-F83C4CB49C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F9206-B1E3-5065-3CB1-4F2293AF99F5}"/>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5" name="Footer Placeholder 4">
            <a:extLst>
              <a:ext uri="{FF2B5EF4-FFF2-40B4-BE49-F238E27FC236}">
                <a16:creationId xmlns:a16="http://schemas.microsoft.com/office/drawing/2014/main" id="{4EEAFD0B-8FEB-AB7E-2CA2-A1B514FEC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89BDC-71E0-6244-0014-F0C0BFABA0D6}"/>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15589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0AA40-AAED-E03D-488F-3D989AFD62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0CE39A-3249-561D-39E0-1F6FFBF117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4B8C3-8BC6-DCD0-E75A-08F446C0E100}"/>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5" name="Footer Placeholder 4">
            <a:extLst>
              <a:ext uri="{FF2B5EF4-FFF2-40B4-BE49-F238E27FC236}">
                <a16:creationId xmlns:a16="http://schemas.microsoft.com/office/drawing/2014/main" id="{D0125FBE-2311-9B8D-B2AB-F64780468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880A7-6B1F-F1B2-BFC1-48AEC363CDAE}"/>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3059841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719A7-3C51-6A0B-5B26-F86707D04E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AA47D3-617E-42DC-323C-3C6F82E325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05E19E-CE8B-2751-3521-3E8E2C4B23D5}"/>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5" name="Footer Placeholder 4">
            <a:extLst>
              <a:ext uri="{FF2B5EF4-FFF2-40B4-BE49-F238E27FC236}">
                <a16:creationId xmlns:a16="http://schemas.microsoft.com/office/drawing/2014/main" id="{B3895E2B-BD8E-BE0B-C622-8436B095D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6E652-7483-C495-C352-BF8D362C12BE}"/>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807139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CBAA-C002-18DA-AB6C-3A10FE3882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6FF53B-9852-6748-CB00-E9A1807E50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7CDD8-16F4-90E0-634F-00FDC82CAC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B8A215-CE8E-7979-BAB5-FE80E7ECC2B9}"/>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6" name="Footer Placeholder 5">
            <a:extLst>
              <a:ext uri="{FF2B5EF4-FFF2-40B4-BE49-F238E27FC236}">
                <a16:creationId xmlns:a16="http://schemas.microsoft.com/office/drawing/2014/main" id="{E8A1C5DC-B54B-D132-3566-2EBF9644B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953F-FEB7-98A7-3531-9EE0D33B34F9}"/>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55696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C4D9-3264-33B7-AC1D-117B71E072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5D4245-1F1B-5A12-01B1-4339EACBB2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D4FBFF-B6F7-D5B2-9920-7C3E59B610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2CA5D7-EFFD-F00B-0DCF-848655961D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49D9CD-57E7-A23E-02BD-452A6B9C18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D23166-1650-18C0-67A1-455CFFE666B5}"/>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8" name="Footer Placeholder 7">
            <a:extLst>
              <a:ext uri="{FF2B5EF4-FFF2-40B4-BE49-F238E27FC236}">
                <a16:creationId xmlns:a16="http://schemas.microsoft.com/office/drawing/2014/main" id="{1DB9602B-BD26-1BCB-5259-6375D1042A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1EF726-86E6-5364-F0C1-A879FB53DC05}"/>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145081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FCA2-4C2A-A849-8A1B-FF3A2454E7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41301-45B1-218F-AB5F-329825846139}"/>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4" name="Footer Placeholder 3">
            <a:extLst>
              <a:ext uri="{FF2B5EF4-FFF2-40B4-BE49-F238E27FC236}">
                <a16:creationId xmlns:a16="http://schemas.microsoft.com/office/drawing/2014/main" id="{36D6E8A5-B5F3-11D7-DB7C-DE0DBD52FA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BF8123-7407-1971-BA86-FA9530A69C7F}"/>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240593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C7876A-4888-62B7-189C-F17037D469F6}"/>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3" name="Footer Placeholder 2">
            <a:extLst>
              <a:ext uri="{FF2B5EF4-FFF2-40B4-BE49-F238E27FC236}">
                <a16:creationId xmlns:a16="http://schemas.microsoft.com/office/drawing/2014/main" id="{B249728A-C63A-07B8-AC55-D9CD454299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EB976A-4E72-AE22-5C4D-C78CE3F94712}"/>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167711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3847-1BF5-4F6C-855E-027CDCE218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67333A-6F45-0734-D51E-8ECB46B993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0B2A28-7F7E-0F7B-00A7-E129B244CC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096F65-408C-EC58-0C50-27E4A5D69DD3}"/>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6" name="Footer Placeholder 5">
            <a:extLst>
              <a:ext uri="{FF2B5EF4-FFF2-40B4-BE49-F238E27FC236}">
                <a16:creationId xmlns:a16="http://schemas.microsoft.com/office/drawing/2014/main" id="{10DE4078-11ED-EE06-CFF4-CBA0D60A3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90D69-1C41-2F3D-0245-54991B72F2F2}"/>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1849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B29E-0E24-4D40-6F71-999CD1B8B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751F04-67A1-5826-EDB3-01A36049E1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F7E0BB-68EF-E7C2-CF64-AC179CA1D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E7C936-A524-C1A0-CADA-C3569FCDB1E3}"/>
              </a:ext>
            </a:extLst>
          </p:cNvPr>
          <p:cNvSpPr>
            <a:spLocks noGrp="1"/>
          </p:cNvSpPr>
          <p:nvPr>
            <p:ph type="dt" sz="half" idx="10"/>
          </p:nvPr>
        </p:nvSpPr>
        <p:spPr/>
        <p:txBody>
          <a:bodyPr/>
          <a:lstStyle/>
          <a:p>
            <a:fld id="{77AFAF5A-DDCA-9C4E-B135-1A340BAF35F5}" type="datetimeFigureOut">
              <a:rPr lang="en-US" smtClean="0"/>
              <a:t>9/6/25</a:t>
            </a:fld>
            <a:endParaRPr lang="en-US"/>
          </a:p>
        </p:txBody>
      </p:sp>
      <p:sp>
        <p:nvSpPr>
          <p:cNvPr id="6" name="Footer Placeholder 5">
            <a:extLst>
              <a:ext uri="{FF2B5EF4-FFF2-40B4-BE49-F238E27FC236}">
                <a16:creationId xmlns:a16="http://schemas.microsoft.com/office/drawing/2014/main" id="{54A404BC-1B7D-7D3D-9D0A-5F094D40D6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7C990-325D-2986-E0A0-EDC4566E6BB0}"/>
              </a:ext>
            </a:extLst>
          </p:cNvPr>
          <p:cNvSpPr>
            <a:spLocks noGrp="1"/>
          </p:cNvSpPr>
          <p:nvPr>
            <p:ph type="sldNum" sz="quarter" idx="12"/>
          </p:nvPr>
        </p:nvSpPr>
        <p:spPr/>
        <p:txBody>
          <a:bodyPr/>
          <a:lstStyle/>
          <a:p>
            <a:fld id="{6A9613BB-0B38-494A-994F-E23E6CD60BE9}" type="slidenum">
              <a:rPr lang="en-US" smtClean="0"/>
              <a:t>‹#›</a:t>
            </a:fld>
            <a:endParaRPr lang="en-US"/>
          </a:p>
        </p:txBody>
      </p:sp>
    </p:spTree>
    <p:extLst>
      <p:ext uri="{BB962C8B-B14F-4D97-AF65-F5344CB8AC3E}">
        <p14:creationId xmlns:p14="http://schemas.microsoft.com/office/powerpoint/2010/main" val="939823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D57FB6-6827-1AE3-2943-4BE14B5B8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946624-82A1-DBE9-ABB3-6B588A975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D7631-2E2A-5419-438C-C227193A4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AFAF5A-DDCA-9C4E-B135-1A340BAF35F5}" type="datetimeFigureOut">
              <a:rPr lang="en-US" smtClean="0"/>
              <a:t>9/6/25</a:t>
            </a:fld>
            <a:endParaRPr lang="en-US"/>
          </a:p>
        </p:txBody>
      </p:sp>
      <p:sp>
        <p:nvSpPr>
          <p:cNvPr id="5" name="Footer Placeholder 4">
            <a:extLst>
              <a:ext uri="{FF2B5EF4-FFF2-40B4-BE49-F238E27FC236}">
                <a16:creationId xmlns:a16="http://schemas.microsoft.com/office/drawing/2014/main" id="{B04010B8-AC54-2638-ED0C-7CB3019E72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C2DEF5-039E-CA29-BD4B-3D6EB35EC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9613BB-0B38-494A-994F-E23E6CD60BE9}" type="slidenum">
              <a:rPr lang="en-US" smtClean="0"/>
              <a:t>‹#›</a:t>
            </a:fld>
            <a:endParaRPr lang="en-US"/>
          </a:p>
        </p:txBody>
      </p:sp>
    </p:spTree>
    <p:extLst>
      <p:ext uri="{BB962C8B-B14F-4D97-AF65-F5344CB8AC3E}">
        <p14:creationId xmlns:p14="http://schemas.microsoft.com/office/powerpoint/2010/main" val="1399498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8F98-FC20-F253-0371-4824B77A00A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E0145BA-E2B8-04B8-DB98-BB028FAF070E}"/>
              </a:ext>
            </a:extLst>
          </p:cNvPr>
          <p:cNvSpPr>
            <a:spLocks noGrp="1"/>
          </p:cNvSpPr>
          <p:nvPr>
            <p:ph type="subTitle" idx="1"/>
          </p:nvPr>
        </p:nvSpPr>
        <p:spPr/>
        <p:txBody>
          <a:bodyPr/>
          <a:lstStyle/>
          <a:p>
            <a:endParaRPr lang="en-US"/>
          </a:p>
        </p:txBody>
      </p:sp>
      <p:pic>
        <p:nvPicPr>
          <p:cNvPr id="5" name="Picture 4" descr="A close-up of a document&#10;&#10;AI-generated content may be incorrect.">
            <a:extLst>
              <a:ext uri="{FF2B5EF4-FFF2-40B4-BE49-F238E27FC236}">
                <a16:creationId xmlns:a16="http://schemas.microsoft.com/office/drawing/2014/main" id="{C742D455-DF1D-9A1D-257D-383E3ED3ED2F}"/>
              </a:ext>
            </a:extLst>
          </p:cNvPr>
          <p:cNvPicPr>
            <a:picLocks noChangeAspect="1"/>
          </p:cNvPicPr>
          <p:nvPr/>
        </p:nvPicPr>
        <p:blipFill>
          <a:blip r:embed="rId3"/>
          <a:stretch>
            <a:fillRect/>
          </a:stretch>
        </p:blipFill>
        <p:spPr>
          <a:xfrm>
            <a:off x="1207188" y="459645"/>
            <a:ext cx="9777623" cy="6481483"/>
          </a:xfrm>
          <a:prstGeom prst="rect">
            <a:avLst/>
          </a:prstGeom>
        </p:spPr>
      </p:pic>
      <p:sp>
        <p:nvSpPr>
          <p:cNvPr id="6" name="Rectangle 5">
            <a:extLst>
              <a:ext uri="{FF2B5EF4-FFF2-40B4-BE49-F238E27FC236}">
                <a16:creationId xmlns:a16="http://schemas.microsoft.com/office/drawing/2014/main" id="{24916E89-3044-9AA3-157D-53C35FD5E871}"/>
              </a:ext>
            </a:extLst>
          </p:cNvPr>
          <p:cNvSpPr/>
          <p:nvPr/>
        </p:nvSpPr>
        <p:spPr>
          <a:xfrm>
            <a:off x="10297391" y="6525491"/>
            <a:ext cx="675409" cy="4883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3868420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types of data&#10;&#10;AI-generated content may be incorrect.">
            <a:extLst>
              <a:ext uri="{FF2B5EF4-FFF2-40B4-BE49-F238E27FC236}">
                <a16:creationId xmlns:a16="http://schemas.microsoft.com/office/drawing/2014/main" id="{398B9F77-4996-D96B-E53C-2B0BF0B4A1B8}"/>
              </a:ext>
            </a:extLst>
          </p:cNvPr>
          <p:cNvPicPr>
            <a:picLocks noGrp="1" noChangeAspect="1"/>
          </p:cNvPicPr>
          <p:nvPr>
            <p:ph idx="1"/>
          </p:nvPr>
        </p:nvPicPr>
        <p:blipFill>
          <a:blip r:embed="rId3"/>
          <a:stretch>
            <a:fillRect/>
          </a:stretch>
        </p:blipFill>
        <p:spPr>
          <a:xfrm>
            <a:off x="5445299" y="57150"/>
            <a:ext cx="6361544" cy="6343650"/>
          </a:xfrm>
        </p:spPr>
      </p:pic>
      <p:sp>
        <p:nvSpPr>
          <p:cNvPr id="9" name="TextBox 8">
            <a:extLst>
              <a:ext uri="{FF2B5EF4-FFF2-40B4-BE49-F238E27FC236}">
                <a16:creationId xmlns:a16="http://schemas.microsoft.com/office/drawing/2014/main" id="{D82357B0-6FA6-9B1D-C25D-5EDA13D76398}"/>
              </a:ext>
            </a:extLst>
          </p:cNvPr>
          <p:cNvSpPr txBox="1"/>
          <p:nvPr/>
        </p:nvSpPr>
        <p:spPr>
          <a:xfrm>
            <a:off x="385157" y="457200"/>
            <a:ext cx="6096000" cy="769441"/>
          </a:xfrm>
          <a:prstGeom prst="rect">
            <a:avLst/>
          </a:prstGeom>
          <a:noFill/>
        </p:spPr>
        <p:txBody>
          <a:bodyPr wrap="square">
            <a:spAutoFit/>
          </a:bodyPr>
          <a:lstStyle/>
          <a:p>
            <a:r>
              <a:rPr lang="en-US" sz="4400" dirty="0">
                <a:latin typeface="+mj-lt"/>
              </a:rPr>
              <a:t>Histograms - spectral</a:t>
            </a:r>
          </a:p>
        </p:txBody>
      </p:sp>
      <p:sp>
        <p:nvSpPr>
          <p:cNvPr id="10" name="TextBox 9">
            <a:extLst>
              <a:ext uri="{FF2B5EF4-FFF2-40B4-BE49-F238E27FC236}">
                <a16:creationId xmlns:a16="http://schemas.microsoft.com/office/drawing/2014/main" id="{E25C1F38-926F-AD48-A067-2F2AE46B5F2A}"/>
              </a:ext>
            </a:extLst>
          </p:cNvPr>
          <p:cNvSpPr txBox="1"/>
          <p:nvPr/>
        </p:nvSpPr>
        <p:spPr>
          <a:xfrm>
            <a:off x="385157" y="1874728"/>
            <a:ext cx="4668982"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Spectral space of 52 dimensions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Grey: normal population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Red: anomalous population</a:t>
            </a:r>
          </a:p>
        </p:txBody>
      </p:sp>
      <p:sp>
        <p:nvSpPr>
          <p:cNvPr id="2" name="Rectangle 1">
            <a:extLst>
              <a:ext uri="{FF2B5EF4-FFF2-40B4-BE49-F238E27FC236}">
                <a16:creationId xmlns:a16="http://schemas.microsoft.com/office/drawing/2014/main" id="{FA24F2A2-53F7-22DE-CB34-A61DFF380DA7}"/>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3" name="Slide Number Placeholder 7">
            <a:extLst>
              <a:ext uri="{FF2B5EF4-FFF2-40B4-BE49-F238E27FC236}">
                <a16:creationId xmlns:a16="http://schemas.microsoft.com/office/drawing/2014/main" id="{A8D977DC-A2CD-F1EC-1C2D-16885A830547}"/>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10</a:t>
            </a:fld>
            <a:endParaRPr lang="en-US" dirty="0"/>
          </a:p>
        </p:txBody>
      </p:sp>
    </p:spTree>
    <p:extLst>
      <p:ext uri="{BB962C8B-B14F-4D97-AF65-F5344CB8AC3E}">
        <p14:creationId xmlns:p14="http://schemas.microsoft.com/office/powerpoint/2010/main" val="124144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268B44DC-16C1-2864-BC5C-265C9A150441}"/>
              </a:ext>
            </a:extLst>
          </p:cNvPr>
          <p:cNvPicPr>
            <a:picLocks noGrp="1" noChangeAspect="1"/>
          </p:cNvPicPr>
          <p:nvPr>
            <p:ph idx="1"/>
          </p:nvPr>
        </p:nvPicPr>
        <p:blipFill>
          <a:blip r:embed="rId3"/>
          <a:stretch>
            <a:fillRect/>
          </a:stretch>
        </p:blipFill>
        <p:spPr>
          <a:xfrm>
            <a:off x="5394960" y="0"/>
            <a:ext cx="6436814" cy="6418708"/>
          </a:xfrm>
        </p:spPr>
      </p:pic>
      <p:sp>
        <p:nvSpPr>
          <p:cNvPr id="10" name="TextBox 9">
            <a:extLst>
              <a:ext uri="{FF2B5EF4-FFF2-40B4-BE49-F238E27FC236}">
                <a16:creationId xmlns:a16="http://schemas.microsoft.com/office/drawing/2014/main" id="{B19BE31E-EC6B-6E24-0553-DEA20E07EA12}"/>
              </a:ext>
            </a:extLst>
          </p:cNvPr>
          <p:cNvSpPr txBox="1"/>
          <p:nvPr/>
        </p:nvSpPr>
        <p:spPr>
          <a:xfrm>
            <a:off x="385157" y="457200"/>
            <a:ext cx="6096000" cy="769441"/>
          </a:xfrm>
          <a:prstGeom prst="rect">
            <a:avLst/>
          </a:prstGeom>
          <a:noFill/>
        </p:spPr>
        <p:txBody>
          <a:bodyPr wrap="square">
            <a:spAutoFit/>
          </a:bodyPr>
          <a:lstStyle/>
          <a:p>
            <a:r>
              <a:rPr lang="en-US" sz="4400" dirty="0">
                <a:latin typeface="+mj-lt"/>
              </a:rPr>
              <a:t>Histograms - latent</a:t>
            </a:r>
          </a:p>
        </p:txBody>
      </p:sp>
      <p:sp>
        <p:nvSpPr>
          <p:cNvPr id="11" name="TextBox 10">
            <a:extLst>
              <a:ext uri="{FF2B5EF4-FFF2-40B4-BE49-F238E27FC236}">
                <a16:creationId xmlns:a16="http://schemas.microsoft.com/office/drawing/2014/main" id="{21C6210C-ABCC-DEE4-95EA-7BEEA44935F6}"/>
              </a:ext>
            </a:extLst>
          </p:cNvPr>
          <p:cNvSpPr txBox="1"/>
          <p:nvPr/>
        </p:nvSpPr>
        <p:spPr>
          <a:xfrm>
            <a:off x="385157" y="1874728"/>
            <a:ext cx="4668982"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Latent space of 8 dimensions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Grey: normal population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Red: anomalous population</a:t>
            </a:r>
          </a:p>
        </p:txBody>
      </p:sp>
      <p:sp>
        <p:nvSpPr>
          <p:cNvPr id="2" name="Rectangle 1">
            <a:extLst>
              <a:ext uri="{FF2B5EF4-FFF2-40B4-BE49-F238E27FC236}">
                <a16:creationId xmlns:a16="http://schemas.microsoft.com/office/drawing/2014/main" id="{563248B9-82C8-CF59-D5C2-EE426A53C242}"/>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3" name="Slide Number Placeholder 7">
            <a:extLst>
              <a:ext uri="{FF2B5EF4-FFF2-40B4-BE49-F238E27FC236}">
                <a16:creationId xmlns:a16="http://schemas.microsoft.com/office/drawing/2014/main" id="{0A10A9A7-B13C-1B32-3126-DA6C09F1149C}"/>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11</a:t>
            </a:fld>
            <a:endParaRPr lang="en-US" dirty="0"/>
          </a:p>
        </p:txBody>
      </p:sp>
    </p:spTree>
    <p:extLst>
      <p:ext uri="{BB962C8B-B14F-4D97-AF65-F5344CB8AC3E}">
        <p14:creationId xmlns:p14="http://schemas.microsoft.com/office/powerpoint/2010/main" val="1073378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184F-6D07-9439-17EE-4AC8DB75171C}"/>
              </a:ext>
            </a:extLst>
          </p:cNvPr>
          <p:cNvSpPr>
            <a:spLocks noGrp="1"/>
          </p:cNvSpPr>
          <p:nvPr>
            <p:ph type="title"/>
          </p:nvPr>
        </p:nvSpPr>
        <p:spPr>
          <a:xfrm>
            <a:off x="307848" y="18255"/>
            <a:ext cx="10515600" cy="1325563"/>
          </a:xfrm>
        </p:spPr>
        <p:txBody>
          <a:bodyPr/>
          <a:lstStyle/>
          <a:p>
            <a:r>
              <a:rPr lang="en-US" dirty="0"/>
              <a:t>ROC curves</a:t>
            </a:r>
          </a:p>
        </p:txBody>
      </p:sp>
      <p:pic>
        <p:nvPicPr>
          <p:cNvPr id="6" name="Content Placeholder 5" descr="A graph of a positive rate&#10;&#10;AI-generated content may be incorrect.">
            <a:extLst>
              <a:ext uri="{FF2B5EF4-FFF2-40B4-BE49-F238E27FC236}">
                <a16:creationId xmlns:a16="http://schemas.microsoft.com/office/drawing/2014/main" id="{A3C6755C-3D85-CD83-69F5-BFBE284816D0}"/>
              </a:ext>
            </a:extLst>
          </p:cNvPr>
          <p:cNvPicPr>
            <a:picLocks noGrp="1" noChangeAspect="1"/>
          </p:cNvPicPr>
          <p:nvPr>
            <p:ph idx="1"/>
          </p:nvPr>
        </p:nvPicPr>
        <p:blipFill>
          <a:blip r:embed="rId3"/>
          <a:stretch>
            <a:fillRect/>
          </a:stretch>
        </p:blipFill>
        <p:spPr>
          <a:xfrm>
            <a:off x="431426" y="1881878"/>
            <a:ext cx="3854351" cy="4158028"/>
          </a:xfrm>
        </p:spPr>
      </p:pic>
      <p:pic>
        <p:nvPicPr>
          <p:cNvPr id="8" name="Picture 7" descr="A graph of a positive rate&#10;&#10;AI-generated content may be incorrect.">
            <a:extLst>
              <a:ext uri="{FF2B5EF4-FFF2-40B4-BE49-F238E27FC236}">
                <a16:creationId xmlns:a16="http://schemas.microsoft.com/office/drawing/2014/main" id="{B4348D29-7A10-41D9-D7AB-5511CBF9504E}"/>
              </a:ext>
            </a:extLst>
          </p:cNvPr>
          <p:cNvPicPr>
            <a:picLocks noChangeAspect="1"/>
          </p:cNvPicPr>
          <p:nvPr/>
        </p:nvPicPr>
        <p:blipFill>
          <a:blip r:embed="rId4"/>
          <a:stretch>
            <a:fillRect/>
          </a:stretch>
        </p:blipFill>
        <p:spPr>
          <a:xfrm>
            <a:off x="4378306" y="1793295"/>
            <a:ext cx="3854352" cy="4158028"/>
          </a:xfrm>
          <a:prstGeom prst="rect">
            <a:avLst/>
          </a:prstGeom>
        </p:spPr>
      </p:pic>
      <p:pic>
        <p:nvPicPr>
          <p:cNvPr id="10" name="Picture 9" descr="A graph of a positive rate&#10;&#10;AI-generated content may be incorrect.">
            <a:extLst>
              <a:ext uri="{FF2B5EF4-FFF2-40B4-BE49-F238E27FC236}">
                <a16:creationId xmlns:a16="http://schemas.microsoft.com/office/drawing/2014/main" id="{74F61CA5-288B-F4DA-1F4B-EA5985987814}"/>
              </a:ext>
            </a:extLst>
          </p:cNvPr>
          <p:cNvPicPr>
            <a:picLocks noChangeAspect="1"/>
          </p:cNvPicPr>
          <p:nvPr/>
        </p:nvPicPr>
        <p:blipFill>
          <a:blip r:embed="rId5"/>
          <a:stretch>
            <a:fillRect/>
          </a:stretch>
        </p:blipFill>
        <p:spPr>
          <a:xfrm>
            <a:off x="8325187" y="1793295"/>
            <a:ext cx="3854352" cy="4158028"/>
          </a:xfrm>
          <a:prstGeom prst="rect">
            <a:avLst/>
          </a:prstGeom>
        </p:spPr>
      </p:pic>
      <p:pic>
        <p:nvPicPr>
          <p:cNvPr id="12" name="Picture 11" descr="A graph of a positive rate&#10;&#10;AI-generated content may be incorrect.">
            <a:extLst>
              <a:ext uri="{FF2B5EF4-FFF2-40B4-BE49-F238E27FC236}">
                <a16:creationId xmlns:a16="http://schemas.microsoft.com/office/drawing/2014/main" id="{7D061F49-4F83-3856-DFD7-9388688EF118}"/>
              </a:ext>
            </a:extLst>
          </p:cNvPr>
          <p:cNvPicPr>
            <a:picLocks noChangeAspect="1"/>
          </p:cNvPicPr>
          <p:nvPr/>
        </p:nvPicPr>
        <p:blipFill>
          <a:blip r:embed="rId6"/>
          <a:stretch>
            <a:fillRect/>
          </a:stretch>
        </p:blipFill>
        <p:spPr>
          <a:xfrm>
            <a:off x="3349233" y="18255"/>
            <a:ext cx="2058146" cy="2105135"/>
          </a:xfrm>
          <a:prstGeom prst="rect">
            <a:avLst/>
          </a:prstGeom>
        </p:spPr>
      </p:pic>
      <p:sp>
        <p:nvSpPr>
          <p:cNvPr id="15" name="TextBox 14">
            <a:extLst>
              <a:ext uri="{FF2B5EF4-FFF2-40B4-BE49-F238E27FC236}">
                <a16:creationId xmlns:a16="http://schemas.microsoft.com/office/drawing/2014/main" id="{739E6562-5612-2EDD-4BCC-1BA5278AD5D7}"/>
              </a:ext>
            </a:extLst>
          </p:cNvPr>
          <p:cNvSpPr txBox="1"/>
          <p:nvPr/>
        </p:nvSpPr>
        <p:spPr>
          <a:xfrm>
            <a:off x="5728854" y="487109"/>
            <a:ext cx="6303818"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True positive rate vs false positive rate </a:t>
            </a:r>
          </a:p>
          <a:p>
            <a:pPr marL="285750" indent="-285750">
              <a:buFont typeface="Arial" panose="020B0604020202020204" pitchFamily="34" charset="0"/>
              <a:buChar char="•"/>
            </a:pPr>
            <a:r>
              <a:rPr lang="en-US" sz="2400" dirty="0"/>
              <a:t>Diagonal = no better than random guessing</a:t>
            </a:r>
          </a:p>
        </p:txBody>
      </p:sp>
      <p:sp>
        <p:nvSpPr>
          <p:cNvPr id="3" name="Rectangle 2">
            <a:extLst>
              <a:ext uri="{FF2B5EF4-FFF2-40B4-BE49-F238E27FC236}">
                <a16:creationId xmlns:a16="http://schemas.microsoft.com/office/drawing/2014/main" id="{EE7FDBA4-6BC7-0AC6-DAB0-FA89A0A5A219}"/>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4" name="Slide Number Placeholder 7">
            <a:extLst>
              <a:ext uri="{FF2B5EF4-FFF2-40B4-BE49-F238E27FC236}">
                <a16:creationId xmlns:a16="http://schemas.microsoft.com/office/drawing/2014/main" id="{2CCA4A57-3EB8-03AE-0A8E-6620CAC8334F}"/>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12</a:t>
            </a:fld>
            <a:endParaRPr lang="en-US" dirty="0"/>
          </a:p>
        </p:txBody>
      </p:sp>
    </p:spTree>
    <p:extLst>
      <p:ext uri="{BB962C8B-B14F-4D97-AF65-F5344CB8AC3E}">
        <p14:creationId xmlns:p14="http://schemas.microsoft.com/office/powerpoint/2010/main" val="363253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3303-8B09-88D4-7D5B-6842B48AF81A}"/>
              </a:ext>
            </a:extLst>
          </p:cNvPr>
          <p:cNvSpPr>
            <a:spLocks noGrp="1"/>
          </p:cNvSpPr>
          <p:nvPr>
            <p:ph type="title"/>
          </p:nvPr>
        </p:nvSpPr>
        <p:spPr>
          <a:xfrm>
            <a:off x="281527" y="424666"/>
            <a:ext cx="10515600" cy="1325563"/>
          </a:xfrm>
        </p:spPr>
        <p:txBody>
          <a:bodyPr/>
          <a:lstStyle/>
          <a:p>
            <a:r>
              <a:rPr lang="en-US" dirty="0"/>
              <a:t>Comparing all methods</a:t>
            </a:r>
          </a:p>
        </p:txBody>
      </p:sp>
      <p:pic>
        <p:nvPicPr>
          <p:cNvPr id="6" name="Content Placeholder 5" descr="A group of graphs with numbers&#10;&#10;AI-generated content may be incorrect.">
            <a:extLst>
              <a:ext uri="{FF2B5EF4-FFF2-40B4-BE49-F238E27FC236}">
                <a16:creationId xmlns:a16="http://schemas.microsoft.com/office/drawing/2014/main" id="{98B2C225-11B8-8DE8-5AE8-EAFBA4CC15D9}"/>
              </a:ext>
            </a:extLst>
          </p:cNvPr>
          <p:cNvPicPr>
            <a:picLocks noGrp="1" noChangeAspect="1"/>
          </p:cNvPicPr>
          <p:nvPr>
            <p:ph idx="1"/>
          </p:nvPr>
        </p:nvPicPr>
        <p:blipFill>
          <a:blip r:embed="rId3"/>
          <a:stretch>
            <a:fillRect/>
          </a:stretch>
        </p:blipFill>
        <p:spPr>
          <a:xfrm>
            <a:off x="6096000" y="1348052"/>
            <a:ext cx="6096000" cy="4531539"/>
          </a:xfrm>
        </p:spPr>
      </p:pic>
      <p:pic>
        <p:nvPicPr>
          <p:cNvPr id="10" name="Picture 9" descr="A table with numbers and text&#10;&#10;AI-generated content may be incorrect.">
            <a:extLst>
              <a:ext uri="{FF2B5EF4-FFF2-40B4-BE49-F238E27FC236}">
                <a16:creationId xmlns:a16="http://schemas.microsoft.com/office/drawing/2014/main" id="{4897C974-A964-4A9B-4B43-F0BCA97B8B81}"/>
              </a:ext>
            </a:extLst>
          </p:cNvPr>
          <p:cNvPicPr>
            <a:picLocks noChangeAspect="1"/>
          </p:cNvPicPr>
          <p:nvPr/>
        </p:nvPicPr>
        <p:blipFill>
          <a:blip r:embed="rId4"/>
          <a:stretch>
            <a:fillRect/>
          </a:stretch>
        </p:blipFill>
        <p:spPr>
          <a:xfrm>
            <a:off x="148108" y="2121408"/>
            <a:ext cx="5947892" cy="2615184"/>
          </a:xfrm>
          <a:prstGeom prst="rect">
            <a:avLst/>
          </a:prstGeom>
        </p:spPr>
      </p:pic>
      <p:sp>
        <p:nvSpPr>
          <p:cNvPr id="5" name="Rectangle 4">
            <a:extLst>
              <a:ext uri="{FF2B5EF4-FFF2-40B4-BE49-F238E27FC236}">
                <a16:creationId xmlns:a16="http://schemas.microsoft.com/office/drawing/2014/main" id="{905C9B19-245A-4B40-6DB7-2C7D685C12AE}"/>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9" name="Slide Number Placeholder 7">
            <a:extLst>
              <a:ext uri="{FF2B5EF4-FFF2-40B4-BE49-F238E27FC236}">
                <a16:creationId xmlns:a16="http://schemas.microsoft.com/office/drawing/2014/main" id="{87D05E46-7CF0-BB60-E452-E1B88A7293BB}"/>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13</a:t>
            </a:fld>
            <a:endParaRPr lang="en-US" dirty="0"/>
          </a:p>
        </p:txBody>
      </p:sp>
    </p:spTree>
    <p:extLst>
      <p:ext uri="{BB962C8B-B14F-4D97-AF65-F5344CB8AC3E}">
        <p14:creationId xmlns:p14="http://schemas.microsoft.com/office/powerpoint/2010/main" val="37909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5D20-B126-8DA6-7EE3-8C4967ACD3CE}"/>
              </a:ext>
            </a:extLst>
          </p:cNvPr>
          <p:cNvSpPr>
            <a:spLocks noGrp="1"/>
          </p:cNvSpPr>
          <p:nvPr>
            <p:ph type="title"/>
          </p:nvPr>
        </p:nvSpPr>
        <p:spPr>
          <a:xfrm>
            <a:off x="838200" y="205722"/>
            <a:ext cx="10515600" cy="1325563"/>
          </a:xfrm>
        </p:spPr>
        <p:txBody>
          <a:bodyPr/>
          <a:lstStyle/>
          <a:p>
            <a:r>
              <a:rPr lang="en-US" dirty="0"/>
              <a:t>Conclusions</a:t>
            </a:r>
          </a:p>
        </p:txBody>
      </p:sp>
      <p:sp>
        <p:nvSpPr>
          <p:cNvPr id="3" name="Content Placeholder 2">
            <a:extLst>
              <a:ext uri="{FF2B5EF4-FFF2-40B4-BE49-F238E27FC236}">
                <a16:creationId xmlns:a16="http://schemas.microsoft.com/office/drawing/2014/main" id="{985A24A0-47A8-9D6F-FAF7-544B8A093F3A}"/>
              </a:ext>
            </a:extLst>
          </p:cNvPr>
          <p:cNvSpPr>
            <a:spLocks noGrp="1"/>
          </p:cNvSpPr>
          <p:nvPr>
            <p:ph idx="1"/>
          </p:nvPr>
        </p:nvSpPr>
        <p:spPr>
          <a:xfrm>
            <a:off x="838200" y="1588435"/>
            <a:ext cx="10515600" cy="1113490"/>
          </a:xfrm>
        </p:spPr>
        <p:txBody>
          <a:bodyPr/>
          <a:lstStyle/>
          <a:p>
            <a:r>
              <a:rPr lang="en-US" dirty="0"/>
              <a:t>Anomaly detection using autoencoders is most effective in the latent space</a:t>
            </a:r>
          </a:p>
          <a:p>
            <a:endParaRPr lang="en-US" dirty="0"/>
          </a:p>
        </p:txBody>
      </p:sp>
      <p:sp>
        <p:nvSpPr>
          <p:cNvPr id="6" name="Rectangle 5">
            <a:extLst>
              <a:ext uri="{FF2B5EF4-FFF2-40B4-BE49-F238E27FC236}">
                <a16:creationId xmlns:a16="http://schemas.microsoft.com/office/drawing/2014/main" id="{CA70E866-D272-0BB1-9098-21965D9D6728}"/>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7" name="Slide Number Placeholder 7">
            <a:extLst>
              <a:ext uri="{FF2B5EF4-FFF2-40B4-BE49-F238E27FC236}">
                <a16:creationId xmlns:a16="http://schemas.microsoft.com/office/drawing/2014/main" id="{CF185C6C-5C9F-84E9-780B-3B251FD98C56}"/>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14</a:t>
            </a:fld>
            <a:endParaRPr lang="en-US" dirty="0"/>
          </a:p>
        </p:txBody>
      </p:sp>
      <p:sp>
        <p:nvSpPr>
          <p:cNvPr id="9" name="Content Placeholder 2">
            <a:extLst>
              <a:ext uri="{FF2B5EF4-FFF2-40B4-BE49-F238E27FC236}">
                <a16:creationId xmlns:a16="http://schemas.microsoft.com/office/drawing/2014/main" id="{ABA14FDF-BFAD-36D7-62C0-C406483C9D99}"/>
              </a:ext>
            </a:extLst>
          </p:cNvPr>
          <p:cNvSpPr txBox="1">
            <a:spLocks/>
          </p:cNvSpPr>
          <p:nvPr/>
        </p:nvSpPr>
        <p:spPr>
          <a:xfrm>
            <a:off x="838200" y="2146299"/>
            <a:ext cx="10515600" cy="133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dirty="0"/>
              <a:t>K-means clustering gives the best performance</a:t>
            </a:r>
          </a:p>
          <a:p>
            <a:endParaRPr lang="en-US" dirty="0"/>
          </a:p>
        </p:txBody>
      </p:sp>
      <p:sp>
        <p:nvSpPr>
          <p:cNvPr id="10" name="Content Placeholder 2">
            <a:extLst>
              <a:ext uri="{FF2B5EF4-FFF2-40B4-BE49-F238E27FC236}">
                <a16:creationId xmlns:a16="http://schemas.microsoft.com/office/drawing/2014/main" id="{7E81F74D-3C50-1320-9A83-D57C2CEEF899}"/>
              </a:ext>
            </a:extLst>
          </p:cNvPr>
          <p:cNvSpPr txBox="1">
            <a:spLocks/>
          </p:cNvSpPr>
          <p:nvPr/>
        </p:nvSpPr>
        <p:spPr>
          <a:xfrm>
            <a:off x="838200" y="2930524"/>
            <a:ext cx="10515600" cy="13398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dirty="0"/>
              <a:t>The method is robust to noise, up to a realistic level expected for space-based observations around 30 ppm</a:t>
            </a:r>
          </a:p>
          <a:p>
            <a:endParaRPr lang="en-US" dirty="0"/>
          </a:p>
          <a:p>
            <a:endParaRPr lang="en-US" dirty="0"/>
          </a:p>
        </p:txBody>
      </p:sp>
      <p:sp>
        <p:nvSpPr>
          <p:cNvPr id="11" name="Content Placeholder 2">
            <a:extLst>
              <a:ext uri="{FF2B5EF4-FFF2-40B4-BE49-F238E27FC236}">
                <a16:creationId xmlns:a16="http://schemas.microsoft.com/office/drawing/2014/main" id="{AE723D3F-9440-F2C4-C7CE-C82737852692}"/>
              </a:ext>
            </a:extLst>
          </p:cNvPr>
          <p:cNvSpPr txBox="1">
            <a:spLocks/>
          </p:cNvSpPr>
          <p:nvPr/>
        </p:nvSpPr>
        <p:spPr>
          <a:xfrm>
            <a:off x="838200" y="3929714"/>
            <a:ext cx="10515600" cy="1339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dirty="0"/>
              <a:t>Promising approach!</a:t>
            </a:r>
          </a:p>
          <a:p>
            <a:endParaRPr lang="en-US" dirty="0"/>
          </a:p>
        </p:txBody>
      </p:sp>
      <p:sp>
        <p:nvSpPr>
          <p:cNvPr id="12" name="TextBox 11">
            <a:extLst>
              <a:ext uri="{FF2B5EF4-FFF2-40B4-BE49-F238E27FC236}">
                <a16:creationId xmlns:a16="http://schemas.microsoft.com/office/drawing/2014/main" id="{D523AA61-EF43-793D-BDB3-30EA9A964E27}"/>
              </a:ext>
            </a:extLst>
          </p:cNvPr>
          <p:cNvSpPr txBox="1"/>
          <p:nvPr/>
        </p:nvSpPr>
        <p:spPr>
          <a:xfrm>
            <a:off x="6705599" y="4890654"/>
            <a:ext cx="6012873" cy="369332"/>
          </a:xfrm>
          <a:prstGeom prst="rect">
            <a:avLst/>
          </a:prstGeom>
          <a:noFill/>
        </p:spPr>
        <p:txBody>
          <a:bodyPr wrap="square" rtlCol="0">
            <a:spAutoFit/>
          </a:bodyPr>
          <a:lstStyle/>
          <a:p>
            <a:r>
              <a:rPr lang="en-US" dirty="0"/>
              <a:t>Thank you for your attention!</a:t>
            </a:r>
          </a:p>
        </p:txBody>
      </p:sp>
    </p:spTree>
    <p:extLst>
      <p:ext uri="{BB962C8B-B14F-4D97-AF65-F5344CB8AC3E}">
        <p14:creationId xmlns:p14="http://schemas.microsoft.com/office/powerpoint/2010/main" val="206041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3AA0-32A1-746C-C243-9567A117F9FB}"/>
              </a:ext>
            </a:extLst>
          </p:cNvPr>
          <p:cNvSpPr>
            <a:spLocks noGrp="1"/>
          </p:cNvSpPr>
          <p:nvPr>
            <p:ph type="title"/>
          </p:nvPr>
        </p:nvSpPr>
        <p:spPr>
          <a:xfrm>
            <a:off x="838200" y="18255"/>
            <a:ext cx="10515600" cy="1325563"/>
          </a:xfrm>
        </p:spPr>
        <p:txBody>
          <a:bodyPr/>
          <a:lstStyle/>
          <a:p>
            <a:r>
              <a:rPr lang="en-US" dirty="0"/>
              <a:t>The challenge of big data in exoplanet</a:t>
            </a:r>
          </a:p>
        </p:txBody>
      </p:sp>
      <p:sp>
        <p:nvSpPr>
          <p:cNvPr id="5" name="Rectangle 4">
            <a:extLst>
              <a:ext uri="{FF2B5EF4-FFF2-40B4-BE49-F238E27FC236}">
                <a16:creationId xmlns:a16="http://schemas.microsoft.com/office/drawing/2014/main" id="{F41EA925-F24B-3CFD-7DB5-DEEC7FFDC8DB}"/>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6" name="Slide Number Placeholder 7">
            <a:extLst>
              <a:ext uri="{FF2B5EF4-FFF2-40B4-BE49-F238E27FC236}">
                <a16:creationId xmlns:a16="http://schemas.microsoft.com/office/drawing/2014/main" id="{A8F10013-4045-A672-476A-A1E36E6F3730}"/>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2</a:t>
            </a:fld>
            <a:endParaRPr lang="en-US" dirty="0"/>
          </a:p>
        </p:txBody>
      </p:sp>
      <p:pic>
        <p:nvPicPr>
          <p:cNvPr id="12" name="Picture 11" descr="A graph of different colored bars&#10;&#10;AI-generated content may be incorrect.">
            <a:extLst>
              <a:ext uri="{FF2B5EF4-FFF2-40B4-BE49-F238E27FC236}">
                <a16:creationId xmlns:a16="http://schemas.microsoft.com/office/drawing/2014/main" id="{D6FAADB7-E96F-D97C-F86B-72A7E3702E7B}"/>
              </a:ext>
            </a:extLst>
          </p:cNvPr>
          <p:cNvPicPr>
            <a:picLocks noChangeAspect="1"/>
          </p:cNvPicPr>
          <p:nvPr/>
        </p:nvPicPr>
        <p:blipFill>
          <a:blip r:embed="rId3"/>
          <a:stretch>
            <a:fillRect/>
          </a:stretch>
        </p:blipFill>
        <p:spPr>
          <a:xfrm>
            <a:off x="0" y="1573695"/>
            <a:ext cx="6096000" cy="3710609"/>
          </a:xfrm>
          <a:prstGeom prst="rect">
            <a:avLst/>
          </a:prstGeom>
        </p:spPr>
      </p:pic>
      <p:pic>
        <p:nvPicPr>
          <p:cNvPr id="14" name="Picture 13" descr="A chart of a number of planets&#10;&#10;AI-generated content may be incorrect.">
            <a:extLst>
              <a:ext uri="{FF2B5EF4-FFF2-40B4-BE49-F238E27FC236}">
                <a16:creationId xmlns:a16="http://schemas.microsoft.com/office/drawing/2014/main" id="{5C491556-67BC-0F4F-6793-8771FBB4DA83}"/>
              </a:ext>
            </a:extLst>
          </p:cNvPr>
          <p:cNvPicPr>
            <a:picLocks noChangeAspect="1"/>
          </p:cNvPicPr>
          <p:nvPr/>
        </p:nvPicPr>
        <p:blipFill>
          <a:blip r:embed="rId4"/>
          <a:stretch>
            <a:fillRect/>
          </a:stretch>
        </p:blipFill>
        <p:spPr>
          <a:xfrm>
            <a:off x="6096000" y="1573695"/>
            <a:ext cx="6096000" cy="3710608"/>
          </a:xfrm>
          <a:prstGeom prst="rect">
            <a:avLst/>
          </a:prstGeom>
        </p:spPr>
      </p:pic>
    </p:spTree>
    <p:extLst>
      <p:ext uri="{BB962C8B-B14F-4D97-AF65-F5344CB8AC3E}">
        <p14:creationId xmlns:p14="http://schemas.microsoft.com/office/powerpoint/2010/main" val="402529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up of a document&#10;&#10;AI-generated content may be incorrect.">
            <a:extLst>
              <a:ext uri="{FF2B5EF4-FFF2-40B4-BE49-F238E27FC236}">
                <a16:creationId xmlns:a16="http://schemas.microsoft.com/office/drawing/2014/main" id="{8CC214E9-E33E-AD7A-E54D-CD156F4C1E2F}"/>
              </a:ext>
            </a:extLst>
          </p:cNvPr>
          <p:cNvPicPr>
            <a:picLocks noGrp="1" noChangeAspect="1"/>
          </p:cNvPicPr>
          <p:nvPr>
            <p:ph idx="1"/>
          </p:nvPr>
        </p:nvPicPr>
        <p:blipFill>
          <a:blip r:embed="rId3"/>
          <a:srcRect b="6547"/>
          <a:stretch>
            <a:fillRect/>
          </a:stretch>
        </p:blipFill>
        <p:spPr>
          <a:xfrm>
            <a:off x="336051" y="1073702"/>
            <a:ext cx="11519898" cy="5327098"/>
          </a:xfrm>
        </p:spPr>
      </p:pic>
      <p:sp>
        <p:nvSpPr>
          <p:cNvPr id="11" name="Title 1">
            <a:extLst>
              <a:ext uri="{FF2B5EF4-FFF2-40B4-BE49-F238E27FC236}">
                <a16:creationId xmlns:a16="http://schemas.microsoft.com/office/drawing/2014/main" id="{F2658424-54E8-F405-B8E4-A4DAEA9D4550}"/>
              </a:ext>
            </a:extLst>
          </p:cNvPr>
          <p:cNvSpPr>
            <a:spLocks noGrp="1"/>
          </p:cNvSpPr>
          <p:nvPr>
            <p:ph type="title"/>
          </p:nvPr>
        </p:nvSpPr>
        <p:spPr>
          <a:xfrm>
            <a:off x="838200" y="410920"/>
            <a:ext cx="10515600" cy="1325563"/>
          </a:xfrm>
        </p:spPr>
        <p:txBody>
          <a:bodyPr/>
          <a:lstStyle/>
          <a:p>
            <a:r>
              <a:rPr lang="en-US" dirty="0"/>
              <a:t>Roman et al., in prep.</a:t>
            </a:r>
          </a:p>
        </p:txBody>
      </p:sp>
      <p:sp>
        <p:nvSpPr>
          <p:cNvPr id="2" name="Rectangle 1">
            <a:extLst>
              <a:ext uri="{FF2B5EF4-FFF2-40B4-BE49-F238E27FC236}">
                <a16:creationId xmlns:a16="http://schemas.microsoft.com/office/drawing/2014/main" id="{BD23C1DF-DCC1-1335-2AD0-1D523C28D48A}"/>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3" name="Slide Number Placeholder 7">
            <a:extLst>
              <a:ext uri="{FF2B5EF4-FFF2-40B4-BE49-F238E27FC236}">
                <a16:creationId xmlns:a16="http://schemas.microsoft.com/office/drawing/2014/main" id="{B2E944D7-0B48-ED3A-EC2C-9DB9C30B685B}"/>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3</a:t>
            </a:fld>
            <a:endParaRPr lang="en-US" dirty="0"/>
          </a:p>
        </p:txBody>
      </p:sp>
    </p:spTree>
    <p:extLst>
      <p:ext uri="{BB962C8B-B14F-4D97-AF65-F5344CB8AC3E}">
        <p14:creationId xmlns:p14="http://schemas.microsoft.com/office/powerpoint/2010/main" val="421537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7AF9-3957-9FD9-0DC1-F639BC395250}"/>
              </a:ext>
            </a:extLst>
          </p:cNvPr>
          <p:cNvSpPr>
            <a:spLocks noGrp="1"/>
          </p:cNvSpPr>
          <p:nvPr>
            <p:ph type="title"/>
          </p:nvPr>
        </p:nvSpPr>
        <p:spPr>
          <a:xfrm>
            <a:off x="551597" y="234025"/>
            <a:ext cx="10515600" cy="1325563"/>
          </a:xfrm>
        </p:spPr>
        <p:txBody>
          <a:bodyPr/>
          <a:lstStyle/>
          <a:p>
            <a:r>
              <a:rPr lang="en-US" dirty="0"/>
              <a:t>ABC database</a:t>
            </a:r>
          </a:p>
        </p:txBody>
      </p:sp>
      <p:pic>
        <p:nvPicPr>
          <p:cNvPr id="10" name="Picture 9" descr="A diagram of a mass of planets&#10;&#10;AI-generated content may be incorrect.">
            <a:extLst>
              <a:ext uri="{FF2B5EF4-FFF2-40B4-BE49-F238E27FC236}">
                <a16:creationId xmlns:a16="http://schemas.microsoft.com/office/drawing/2014/main" id="{4BB2AF62-CC38-3B89-76CC-75AD328868A7}"/>
              </a:ext>
            </a:extLst>
          </p:cNvPr>
          <p:cNvPicPr>
            <a:picLocks noChangeAspect="1"/>
          </p:cNvPicPr>
          <p:nvPr/>
        </p:nvPicPr>
        <p:blipFill>
          <a:blip r:embed="rId3"/>
          <a:srcRect t="-1" b="16863"/>
          <a:stretch>
            <a:fillRect/>
          </a:stretch>
        </p:blipFill>
        <p:spPr>
          <a:xfrm>
            <a:off x="6627121" y="898709"/>
            <a:ext cx="5564879" cy="4071635"/>
          </a:xfrm>
          <a:prstGeom prst="rect">
            <a:avLst/>
          </a:prstGeom>
        </p:spPr>
      </p:pic>
      <p:sp>
        <p:nvSpPr>
          <p:cNvPr id="13" name="TextBox 12">
            <a:extLst>
              <a:ext uri="{FF2B5EF4-FFF2-40B4-BE49-F238E27FC236}">
                <a16:creationId xmlns:a16="http://schemas.microsoft.com/office/drawing/2014/main" id="{54936FB0-FD4E-88B3-75A4-F827B5DD463C}"/>
              </a:ext>
            </a:extLst>
          </p:cNvPr>
          <p:cNvSpPr txBox="1"/>
          <p:nvPr/>
        </p:nvSpPr>
        <p:spPr>
          <a:xfrm>
            <a:off x="6928951" y="5102238"/>
            <a:ext cx="5108028" cy="646331"/>
          </a:xfrm>
          <a:prstGeom prst="rect">
            <a:avLst/>
          </a:prstGeom>
          <a:noFill/>
        </p:spPr>
        <p:txBody>
          <a:bodyPr wrap="square" rtlCol="0">
            <a:spAutoFit/>
          </a:bodyPr>
          <a:lstStyle/>
          <a:p>
            <a:r>
              <a:rPr lang="en-US" dirty="0"/>
              <a:t>Size of the considered planets versus the mass of their host star. Figure 1 from </a:t>
            </a:r>
            <a:r>
              <a:rPr lang="en-US" dirty="0" err="1"/>
              <a:t>Changeat</a:t>
            </a:r>
            <a:r>
              <a:rPr lang="en-US" dirty="0"/>
              <a:t> &amp; Yip 2022.</a:t>
            </a:r>
          </a:p>
        </p:txBody>
      </p:sp>
      <p:sp>
        <p:nvSpPr>
          <p:cNvPr id="16" name="Content Placeholder 15">
            <a:extLst>
              <a:ext uri="{FF2B5EF4-FFF2-40B4-BE49-F238E27FC236}">
                <a16:creationId xmlns:a16="http://schemas.microsoft.com/office/drawing/2014/main" id="{2A33C359-A547-ABB7-CC2A-F81DEF1767F5}"/>
              </a:ext>
            </a:extLst>
          </p:cNvPr>
          <p:cNvSpPr>
            <a:spLocks noGrp="1"/>
          </p:cNvSpPr>
          <p:nvPr>
            <p:ph idx="1"/>
          </p:nvPr>
        </p:nvSpPr>
        <p:spPr>
          <a:xfrm>
            <a:off x="551597" y="2506662"/>
            <a:ext cx="6214048" cy="4351338"/>
          </a:xfrm>
        </p:spPr>
        <p:txBody>
          <a:bodyPr>
            <a:normAutofit/>
          </a:bodyPr>
          <a:lstStyle/>
          <a:p>
            <a:r>
              <a:rPr lang="en-US" dirty="0"/>
              <a:t>5900 objects from Ariel MCS</a:t>
            </a:r>
          </a:p>
          <a:p>
            <a:r>
              <a:rPr lang="en-US" dirty="0"/>
              <a:t>Use </a:t>
            </a:r>
            <a:r>
              <a:rPr lang="en-US" dirty="0" err="1"/>
              <a:t>TauREx</a:t>
            </a:r>
            <a:r>
              <a:rPr lang="en-US" dirty="0"/>
              <a:t> to recalculate the noiseless spectra</a:t>
            </a:r>
          </a:p>
          <a:p>
            <a:pPr marL="285750" indent="-285750"/>
            <a:r>
              <a:rPr lang="en-US" dirty="0"/>
              <a:t>simulated instrumental noise using a standard Gaussian distribution</a:t>
            </a:r>
          </a:p>
          <a:p>
            <a:pPr marL="285750" indent="-285750"/>
            <a:r>
              <a:rPr lang="en-US" dirty="0"/>
              <a:t>final database of 69,099 spectra</a:t>
            </a:r>
          </a:p>
          <a:p>
            <a:endParaRPr lang="en-US" dirty="0"/>
          </a:p>
        </p:txBody>
      </p:sp>
      <p:sp>
        <p:nvSpPr>
          <p:cNvPr id="3" name="Rectangle 2">
            <a:extLst>
              <a:ext uri="{FF2B5EF4-FFF2-40B4-BE49-F238E27FC236}">
                <a16:creationId xmlns:a16="http://schemas.microsoft.com/office/drawing/2014/main" id="{886D8D55-4DB4-AC31-6834-C9F13F36CF80}"/>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4" name="Slide Number Placeholder 7">
            <a:extLst>
              <a:ext uri="{FF2B5EF4-FFF2-40B4-BE49-F238E27FC236}">
                <a16:creationId xmlns:a16="http://schemas.microsoft.com/office/drawing/2014/main" id="{9CE8E537-CE22-8F6C-652B-F54CEAB12B74}"/>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4</a:t>
            </a:fld>
            <a:endParaRPr lang="en-US" dirty="0"/>
          </a:p>
        </p:txBody>
      </p:sp>
      <p:sp>
        <p:nvSpPr>
          <p:cNvPr id="5" name="TextBox 4">
            <a:extLst>
              <a:ext uri="{FF2B5EF4-FFF2-40B4-BE49-F238E27FC236}">
                <a16:creationId xmlns:a16="http://schemas.microsoft.com/office/drawing/2014/main" id="{C2F6D6E1-EC6B-8BED-9DAE-C8F78A737B0B}"/>
              </a:ext>
            </a:extLst>
          </p:cNvPr>
          <p:cNvSpPr txBox="1"/>
          <p:nvPr/>
        </p:nvSpPr>
        <p:spPr>
          <a:xfrm>
            <a:off x="204755" y="1767998"/>
            <a:ext cx="7239853" cy="738664"/>
          </a:xfrm>
          <a:prstGeom prst="rect">
            <a:avLst/>
          </a:prstGeom>
          <a:noFill/>
        </p:spPr>
        <p:txBody>
          <a:bodyPr wrap="square" rtlCol="0">
            <a:spAutoFit/>
          </a:bodyPr>
          <a:lstStyle/>
          <a:p>
            <a:r>
              <a:rPr lang="en-US" sz="2400" dirty="0"/>
              <a:t>Same modifications than </a:t>
            </a:r>
            <a:r>
              <a:rPr lang="en-US" sz="2400" dirty="0" err="1"/>
              <a:t>Forestano</a:t>
            </a:r>
            <a:r>
              <a:rPr lang="en-US" sz="2400" dirty="0"/>
              <a:t> et al. 2023. </a:t>
            </a:r>
          </a:p>
          <a:p>
            <a:endParaRPr lang="en-US" dirty="0"/>
          </a:p>
        </p:txBody>
      </p:sp>
    </p:spTree>
    <p:extLst>
      <p:ext uri="{BB962C8B-B14F-4D97-AF65-F5344CB8AC3E}">
        <p14:creationId xmlns:p14="http://schemas.microsoft.com/office/powerpoint/2010/main" val="4151550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D734-C9F1-7578-2120-B968C56A82FE}"/>
              </a:ext>
            </a:extLst>
          </p:cNvPr>
          <p:cNvSpPr>
            <a:spLocks noGrp="1"/>
          </p:cNvSpPr>
          <p:nvPr>
            <p:ph type="title"/>
          </p:nvPr>
        </p:nvSpPr>
        <p:spPr>
          <a:xfrm>
            <a:off x="459828" y="0"/>
            <a:ext cx="10515600" cy="1325563"/>
          </a:xfrm>
        </p:spPr>
        <p:txBody>
          <a:bodyPr/>
          <a:lstStyle/>
          <a:p>
            <a:r>
              <a:rPr lang="en-US" dirty="0"/>
              <a:t>Normal vs. Anomalous spectra </a:t>
            </a:r>
          </a:p>
        </p:txBody>
      </p:sp>
      <p:pic>
        <p:nvPicPr>
          <p:cNvPr id="8" name="Content Placeholder 7" descr="A graph of a number of people&#10;&#10;AI-generated content may be incorrect.">
            <a:extLst>
              <a:ext uri="{FF2B5EF4-FFF2-40B4-BE49-F238E27FC236}">
                <a16:creationId xmlns:a16="http://schemas.microsoft.com/office/drawing/2014/main" id="{00804B28-F3BB-E09C-8D5C-CB052FD28F39}"/>
              </a:ext>
            </a:extLst>
          </p:cNvPr>
          <p:cNvPicPr>
            <a:picLocks noGrp="1" noChangeAspect="1"/>
          </p:cNvPicPr>
          <p:nvPr>
            <p:ph idx="1"/>
          </p:nvPr>
        </p:nvPicPr>
        <p:blipFill>
          <a:blip r:embed="rId3"/>
          <a:stretch>
            <a:fillRect/>
          </a:stretch>
        </p:blipFill>
        <p:spPr>
          <a:xfrm>
            <a:off x="1066798" y="2455479"/>
            <a:ext cx="9743091" cy="4059621"/>
          </a:xfrm>
        </p:spPr>
      </p:pic>
      <p:sp>
        <p:nvSpPr>
          <p:cNvPr id="11" name="TextBox 10">
            <a:extLst>
              <a:ext uri="{FF2B5EF4-FFF2-40B4-BE49-F238E27FC236}">
                <a16:creationId xmlns:a16="http://schemas.microsoft.com/office/drawing/2014/main" id="{630FA163-B994-C89D-0240-1845D2556436}"/>
              </a:ext>
            </a:extLst>
          </p:cNvPr>
          <p:cNvSpPr txBox="1"/>
          <p:nvPr/>
        </p:nvSpPr>
        <p:spPr>
          <a:xfrm>
            <a:off x="144517" y="1123847"/>
            <a:ext cx="11587655" cy="1661993"/>
          </a:xfrm>
          <a:prstGeom prst="rect">
            <a:avLst/>
          </a:prstGeom>
          <a:noFill/>
        </p:spPr>
        <p:txBody>
          <a:bodyPr wrap="square" rtlCol="0">
            <a:spAutoFit/>
          </a:bodyPr>
          <a:lstStyle/>
          <a:p>
            <a:pPr marL="285750" indent="-285750">
              <a:buFont typeface="Arial" panose="020B0604020202020204" pitchFamily="34" charset="0"/>
              <a:buChar char="•"/>
            </a:pPr>
            <a:r>
              <a:rPr lang="en-US" sz="2800" dirty="0"/>
              <a:t>Two populations: normal and anomalous spectra</a:t>
            </a:r>
          </a:p>
          <a:p>
            <a:pPr marL="285750" indent="-285750">
              <a:buFont typeface="Arial" panose="020B0604020202020204" pitchFamily="34" charset="0"/>
              <a:buChar char="•"/>
            </a:pPr>
            <a:r>
              <a:rPr lang="en-US" sz="2800" dirty="0"/>
              <a:t>Define spectra with relative abundance of CO2 exceeding 5% as anomalous </a:t>
            </a:r>
          </a:p>
          <a:p>
            <a:endParaRPr lang="en-US" dirty="0"/>
          </a:p>
        </p:txBody>
      </p:sp>
      <p:sp>
        <p:nvSpPr>
          <p:cNvPr id="3" name="Rectangle 2">
            <a:extLst>
              <a:ext uri="{FF2B5EF4-FFF2-40B4-BE49-F238E27FC236}">
                <a16:creationId xmlns:a16="http://schemas.microsoft.com/office/drawing/2014/main" id="{74E4CABE-BBF8-ADA0-56BE-E0462EF253BE}"/>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4" name="Slide Number Placeholder 7">
            <a:extLst>
              <a:ext uri="{FF2B5EF4-FFF2-40B4-BE49-F238E27FC236}">
                <a16:creationId xmlns:a16="http://schemas.microsoft.com/office/drawing/2014/main" id="{DAF78B92-7FCC-00E6-8267-52EB6ADB5D46}"/>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5</a:t>
            </a:fld>
            <a:endParaRPr lang="en-US" dirty="0"/>
          </a:p>
        </p:txBody>
      </p:sp>
    </p:spTree>
    <p:extLst>
      <p:ext uri="{BB962C8B-B14F-4D97-AF65-F5344CB8AC3E}">
        <p14:creationId xmlns:p14="http://schemas.microsoft.com/office/powerpoint/2010/main" val="366897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9C4F6A-8D29-D542-5487-05B0130B4108}"/>
              </a:ext>
            </a:extLst>
          </p:cNvPr>
          <p:cNvPicPr>
            <a:picLocks noGrp="1" noChangeAspect="1"/>
          </p:cNvPicPr>
          <p:nvPr>
            <p:ph idx="1"/>
          </p:nvPr>
        </p:nvPicPr>
        <p:blipFill>
          <a:blip r:embed="rId3"/>
          <a:stretch>
            <a:fillRect/>
          </a:stretch>
        </p:blipFill>
        <p:spPr>
          <a:xfrm>
            <a:off x="498166" y="1622009"/>
            <a:ext cx="11195667" cy="4584698"/>
          </a:xfrm>
        </p:spPr>
      </p:pic>
      <p:sp>
        <p:nvSpPr>
          <p:cNvPr id="6" name="Title 1">
            <a:extLst>
              <a:ext uri="{FF2B5EF4-FFF2-40B4-BE49-F238E27FC236}">
                <a16:creationId xmlns:a16="http://schemas.microsoft.com/office/drawing/2014/main" id="{937005FB-AE94-C052-3DE7-BE54086BDAFE}"/>
              </a:ext>
            </a:extLst>
          </p:cNvPr>
          <p:cNvSpPr txBox="1">
            <a:spLocks/>
          </p:cNvSpPr>
          <p:nvPr/>
        </p:nvSpPr>
        <p:spPr>
          <a:xfrm>
            <a:off x="675289" y="2964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Normal vs. Anomalous spectra </a:t>
            </a:r>
          </a:p>
        </p:txBody>
      </p:sp>
      <p:sp>
        <p:nvSpPr>
          <p:cNvPr id="2" name="Rectangle 1">
            <a:extLst>
              <a:ext uri="{FF2B5EF4-FFF2-40B4-BE49-F238E27FC236}">
                <a16:creationId xmlns:a16="http://schemas.microsoft.com/office/drawing/2014/main" id="{759D5253-B719-9DD4-E105-69354BF00266}"/>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3" name="Slide Number Placeholder 7">
            <a:extLst>
              <a:ext uri="{FF2B5EF4-FFF2-40B4-BE49-F238E27FC236}">
                <a16:creationId xmlns:a16="http://schemas.microsoft.com/office/drawing/2014/main" id="{5A9C4B44-8CA0-1C46-C5EC-5AD38DB18293}"/>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6</a:t>
            </a:fld>
            <a:endParaRPr lang="en-US" dirty="0"/>
          </a:p>
        </p:txBody>
      </p:sp>
    </p:spTree>
    <p:extLst>
      <p:ext uri="{BB962C8B-B14F-4D97-AF65-F5344CB8AC3E}">
        <p14:creationId xmlns:p14="http://schemas.microsoft.com/office/powerpoint/2010/main" val="260636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D6FA2-D9FC-12DB-B169-C909637BAA3D}"/>
              </a:ext>
            </a:extLst>
          </p:cNvPr>
          <p:cNvSpPr>
            <a:spLocks noGrp="1"/>
          </p:cNvSpPr>
          <p:nvPr>
            <p:ph type="title"/>
          </p:nvPr>
        </p:nvSpPr>
        <p:spPr>
          <a:xfrm>
            <a:off x="568037" y="323772"/>
            <a:ext cx="10515600" cy="1325563"/>
          </a:xfrm>
        </p:spPr>
        <p:txBody>
          <a:bodyPr/>
          <a:lstStyle/>
          <a:p>
            <a:r>
              <a:rPr lang="en-US" dirty="0"/>
              <a:t>Autoencoder</a:t>
            </a:r>
          </a:p>
        </p:txBody>
      </p:sp>
      <p:pic>
        <p:nvPicPr>
          <p:cNvPr id="8" name="Content Placeholder 7">
            <a:extLst>
              <a:ext uri="{FF2B5EF4-FFF2-40B4-BE49-F238E27FC236}">
                <a16:creationId xmlns:a16="http://schemas.microsoft.com/office/drawing/2014/main" id="{757FFA90-D641-D4DA-8F29-C83825C71E79}"/>
              </a:ext>
            </a:extLst>
          </p:cNvPr>
          <p:cNvPicPr>
            <a:picLocks noGrp="1" noChangeAspect="1"/>
          </p:cNvPicPr>
          <p:nvPr>
            <p:ph idx="1"/>
          </p:nvPr>
        </p:nvPicPr>
        <p:blipFill>
          <a:blip r:embed="rId3"/>
          <a:stretch>
            <a:fillRect/>
          </a:stretch>
        </p:blipFill>
        <p:spPr>
          <a:xfrm>
            <a:off x="4319574" y="986553"/>
            <a:ext cx="7569623" cy="4704361"/>
          </a:xfrm>
        </p:spPr>
      </p:pic>
      <p:sp>
        <p:nvSpPr>
          <p:cNvPr id="11" name="TextBox 10">
            <a:extLst>
              <a:ext uri="{FF2B5EF4-FFF2-40B4-BE49-F238E27FC236}">
                <a16:creationId xmlns:a16="http://schemas.microsoft.com/office/drawing/2014/main" id="{7B7DF7D4-A070-0344-6610-FD5DFC8781C9}"/>
              </a:ext>
            </a:extLst>
          </p:cNvPr>
          <p:cNvSpPr txBox="1"/>
          <p:nvPr/>
        </p:nvSpPr>
        <p:spPr>
          <a:xfrm>
            <a:off x="302803" y="1874727"/>
            <a:ext cx="3945721"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Goal is to recreate its own input</a:t>
            </a:r>
          </a:p>
          <a:p>
            <a:pPr marL="285750" indent="-285750">
              <a:buFont typeface="Arial" panose="020B0604020202020204" pitchFamily="34" charset="0"/>
              <a:buChar char="•"/>
            </a:pPr>
            <a:r>
              <a:rPr lang="en-US" sz="2800" dirty="0"/>
              <a:t>Compress the same amount of information in fewer dimensions</a:t>
            </a:r>
          </a:p>
          <a:p>
            <a:pPr marL="285750" indent="-285750">
              <a:buFont typeface="Arial" panose="020B0604020202020204" pitchFamily="34" charset="0"/>
              <a:buChar char="•"/>
            </a:pPr>
            <a:r>
              <a:rPr lang="en-US" sz="2800" dirty="0"/>
              <a:t>Goes from 52 to only 8 dimensions</a:t>
            </a:r>
          </a:p>
        </p:txBody>
      </p:sp>
      <p:sp>
        <p:nvSpPr>
          <p:cNvPr id="3" name="Rectangle 2">
            <a:extLst>
              <a:ext uri="{FF2B5EF4-FFF2-40B4-BE49-F238E27FC236}">
                <a16:creationId xmlns:a16="http://schemas.microsoft.com/office/drawing/2014/main" id="{B5BF4E44-3236-2835-EDDC-5775A75B1E8E}"/>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4" name="Slide Number Placeholder 7">
            <a:extLst>
              <a:ext uri="{FF2B5EF4-FFF2-40B4-BE49-F238E27FC236}">
                <a16:creationId xmlns:a16="http://schemas.microsoft.com/office/drawing/2014/main" id="{271CAFEF-A6E9-C714-DDA2-48A2B15B6E23}"/>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7</a:t>
            </a:fld>
            <a:endParaRPr lang="en-US" dirty="0"/>
          </a:p>
        </p:txBody>
      </p:sp>
    </p:spTree>
    <p:extLst>
      <p:ext uri="{BB962C8B-B14F-4D97-AF65-F5344CB8AC3E}">
        <p14:creationId xmlns:p14="http://schemas.microsoft.com/office/powerpoint/2010/main" val="1870273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E775-ABB2-76EB-B9C4-426C66317F15}"/>
              </a:ext>
            </a:extLst>
          </p:cNvPr>
          <p:cNvSpPr>
            <a:spLocks noGrp="1"/>
          </p:cNvSpPr>
          <p:nvPr>
            <p:ph type="title"/>
          </p:nvPr>
        </p:nvSpPr>
        <p:spPr>
          <a:xfrm>
            <a:off x="319911" y="100598"/>
            <a:ext cx="10515600" cy="1325563"/>
          </a:xfrm>
        </p:spPr>
        <p:txBody>
          <a:bodyPr/>
          <a:lstStyle/>
          <a:p>
            <a:r>
              <a:rPr lang="en-US" dirty="0"/>
              <a:t>Reconstruction loss</a:t>
            </a:r>
          </a:p>
        </p:txBody>
      </p:sp>
      <p:pic>
        <p:nvPicPr>
          <p:cNvPr id="6" name="Content Placeholder 5" descr="A graph of a graph of a graph&#10;&#10;AI-generated content may be incorrect.">
            <a:extLst>
              <a:ext uri="{FF2B5EF4-FFF2-40B4-BE49-F238E27FC236}">
                <a16:creationId xmlns:a16="http://schemas.microsoft.com/office/drawing/2014/main" id="{AC27C451-5620-6F6A-BE2B-E6089D9AC1B1}"/>
              </a:ext>
            </a:extLst>
          </p:cNvPr>
          <p:cNvPicPr>
            <a:picLocks noGrp="1" noChangeAspect="1"/>
          </p:cNvPicPr>
          <p:nvPr>
            <p:ph idx="1"/>
          </p:nvPr>
        </p:nvPicPr>
        <p:blipFill>
          <a:blip r:embed="rId3"/>
          <a:stretch>
            <a:fillRect/>
          </a:stretch>
        </p:blipFill>
        <p:spPr>
          <a:xfrm>
            <a:off x="1356489" y="1144493"/>
            <a:ext cx="9479022" cy="3881720"/>
          </a:xfrm>
        </p:spPr>
      </p:pic>
      <p:sp>
        <p:nvSpPr>
          <p:cNvPr id="9" name="TextBox 8">
            <a:extLst>
              <a:ext uri="{FF2B5EF4-FFF2-40B4-BE49-F238E27FC236}">
                <a16:creationId xmlns:a16="http://schemas.microsoft.com/office/drawing/2014/main" id="{79FAA3B7-1422-DFAC-FBA3-4BA68127D4DE}"/>
              </a:ext>
            </a:extLst>
          </p:cNvPr>
          <p:cNvSpPr txBox="1"/>
          <p:nvPr/>
        </p:nvSpPr>
        <p:spPr>
          <a:xfrm>
            <a:off x="1287519" y="5140513"/>
            <a:ext cx="1033644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If a spectrum is familiar, the autoencoder will reconstruct it well</a:t>
            </a:r>
          </a:p>
          <a:p>
            <a:pPr marL="285750" indent="-285750">
              <a:buFont typeface="Arial" panose="020B0604020202020204" pitchFamily="34" charset="0"/>
              <a:buChar char="•"/>
            </a:pPr>
            <a:r>
              <a:rPr lang="en-US" sz="2800" dirty="0"/>
              <a:t>If it’s unfamiliar or strange, the reconstruction will be poor</a:t>
            </a:r>
          </a:p>
        </p:txBody>
      </p:sp>
      <p:sp>
        <p:nvSpPr>
          <p:cNvPr id="3" name="Rectangle 2">
            <a:extLst>
              <a:ext uri="{FF2B5EF4-FFF2-40B4-BE49-F238E27FC236}">
                <a16:creationId xmlns:a16="http://schemas.microsoft.com/office/drawing/2014/main" id="{B2CBFA48-26F5-4861-BD29-23F94C20A5A3}"/>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4" name="Slide Number Placeholder 7">
            <a:extLst>
              <a:ext uri="{FF2B5EF4-FFF2-40B4-BE49-F238E27FC236}">
                <a16:creationId xmlns:a16="http://schemas.microsoft.com/office/drawing/2014/main" id="{6D7FDC51-E222-276B-03C0-2D267EFB9298}"/>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8</a:t>
            </a:fld>
            <a:endParaRPr lang="en-US" dirty="0"/>
          </a:p>
        </p:txBody>
      </p:sp>
    </p:spTree>
    <p:extLst>
      <p:ext uri="{BB962C8B-B14F-4D97-AF65-F5344CB8AC3E}">
        <p14:creationId xmlns:p14="http://schemas.microsoft.com/office/powerpoint/2010/main" val="753134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27A2-60D2-5287-51D7-4889290D5F4F}"/>
              </a:ext>
            </a:extLst>
          </p:cNvPr>
          <p:cNvSpPr>
            <a:spLocks noGrp="1"/>
          </p:cNvSpPr>
          <p:nvPr>
            <p:ph type="title"/>
          </p:nvPr>
        </p:nvSpPr>
        <p:spPr/>
        <p:txBody>
          <a:bodyPr/>
          <a:lstStyle/>
          <a:p>
            <a:r>
              <a:rPr lang="en-US" dirty="0"/>
              <a:t>Anomaly detection</a:t>
            </a:r>
          </a:p>
        </p:txBody>
      </p:sp>
      <p:sp>
        <p:nvSpPr>
          <p:cNvPr id="3" name="Content Placeholder 2">
            <a:extLst>
              <a:ext uri="{FF2B5EF4-FFF2-40B4-BE49-F238E27FC236}">
                <a16:creationId xmlns:a16="http://schemas.microsoft.com/office/drawing/2014/main" id="{FCC3DDA1-2624-EF8F-6733-C0DD4D933C21}"/>
              </a:ext>
            </a:extLst>
          </p:cNvPr>
          <p:cNvSpPr>
            <a:spLocks noGrp="1"/>
          </p:cNvSpPr>
          <p:nvPr>
            <p:ph idx="1"/>
          </p:nvPr>
        </p:nvSpPr>
        <p:spPr>
          <a:xfrm>
            <a:off x="661736" y="2049462"/>
            <a:ext cx="4776216" cy="743181"/>
          </a:xfrm>
        </p:spPr>
        <p:txBody>
          <a:bodyPr/>
          <a:lstStyle/>
          <a:p>
            <a:r>
              <a:rPr lang="en-US" dirty="0"/>
              <a:t>1-class SVM</a:t>
            </a:r>
          </a:p>
          <a:p>
            <a:endParaRPr lang="en-US" dirty="0"/>
          </a:p>
        </p:txBody>
      </p:sp>
      <p:pic>
        <p:nvPicPr>
          <p:cNvPr id="7" name="Picture 6" descr="A diagram of a blue wave&#10;&#10;AI-generated content may be incorrect.">
            <a:extLst>
              <a:ext uri="{FF2B5EF4-FFF2-40B4-BE49-F238E27FC236}">
                <a16:creationId xmlns:a16="http://schemas.microsoft.com/office/drawing/2014/main" id="{AF1A62BB-911E-6927-7A31-44D31F94B16A}"/>
              </a:ext>
            </a:extLst>
          </p:cNvPr>
          <p:cNvPicPr>
            <a:picLocks noChangeAspect="1"/>
          </p:cNvPicPr>
          <p:nvPr/>
        </p:nvPicPr>
        <p:blipFill>
          <a:blip r:embed="rId3"/>
          <a:stretch>
            <a:fillRect/>
          </a:stretch>
        </p:blipFill>
        <p:spPr>
          <a:xfrm>
            <a:off x="5764854" y="1027906"/>
            <a:ext cx="5588946" cy="4620195"/>
          </a:xfrm>
          <a:prstGeom prst="rect">
            <a:avLst/>
          </a:prstGeom>
        </p:spPr>
      </p:pic>
      <p:sp>
        <p:nvSpPr>
          <p:cNvPr id="8" name="TextBox 7">
            <a:extLst>
              <a:ext uri="{FF2B5EF4-FFF2-40B4-BE49-F238E27FC236}">
                <a16:creationId xmlns:a16="http://schemas.microsoft.com/office/drawing/2014/main" id="{5C2856D0-1886-FB99-1A7C-9A29538E63A7}"/>
              </a:ext>
            </a:extLst>
          </p:cNvPr>
          <p:cNvSpPr txBox="1"/>
          <p:nvPr/>
        </p:nvSpPr>
        <p:spPr>
          <a:xfrm>
            <a:off x="6096000" y="5655118"/>
            <a:ext cx="6527678" cy="369332"/>
          </a:xfrm>
          <a:prstGeom prst="rect">
            <a:avLst/>
          </a:prstGeom>
          <a:noFill/>
        </p:spPr>
        <p:txBody>
          <a:bodyPr wrap="square" rtlCol="0">
            <a:spAutoFit/>
          </a:bodyPr>
          <a:lstStyle/>
          <a:p>
            <a:r>
              <a:rPr lang="en-US" dirty="0"/>
              <a:t>Visual representation of 1-class SVM boundaries.</a:t>
            </a:r>
          </a:p>
        </p:txBody>
      </p:sp>
      <p:sp>
        <p:nvSpPr>
          <p:cNvPr id="4" name="Rectangle 3">
            <a:extLst>
              <a:ext uri="{FF2B5EF4-FFF2-40B4-BE49-F238E27FC236}">
                <a16:creationId xmlns:a16="http://schemas.microsoft.com/office/drawing/2014/main" id="{1089EA8E-4D09-2217-6FB9-6EDEFD5AD778}"/>
              </a:ext>
            </a:extLst>
          </p:cNvPr>
          <p:cNvSpPr/>
          <p:nvPr/>
        </p:nvSpPr>
        <p:spPr>
          <a:xfrm>
            <a:off x="0" y="6400800"/>
            <a:ext cx="12192000" cy="4572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Emilie Panek      |       epanek1@ua.edu         |        08/09/2025</a:t>
            </a:r>
          </a:p>
        </p:txBody>
      </p:sp>
      <p:sp>
        <p:nvSpPr>
          <p:cNvPr id="9" name="Slide Number Placeholder 7">
            <a:extLst>
              <a:ext uri="{FF2B5EF4-FFF2-40B4-BE49-F238E27FC236}">
                <a16:creationId xmlns:a16="http://schemas.microsoft.com/office/drawing/2014/main" id="{CB613BAA-D615-68FE-2DA2-8632EBCDF762}"/>
              </a:ext>
            </a:extLst>
          </p:cNvPr>
          <p:cNvSpPr>
            <a:spLocks noGrp="1"/>
          </p:cNvSpPr>
          <p:nvPr>
            <p:ph type="sldNum" sz="quarter" idx="12"/>
          </p:nvPr>
        </p:nvSpPr>
        <p:spPr>
          <a:xfrm>
            <a:off x="8880763" y="6515100"/>
            <a:ext cx="2743200" cy="228600"/>
          </a:xfrm>
        </p:spPr>
        <p:txBody>
          <a:bodyPr/>
          <a:lstStyle/>
          <a:p>
            <a:fld id="{56AF8E8D-BF21-AC4F-BA6A-A65E041CE8E0}" type="slidenum">
              <a:rPr lang="en-US" smtClean="0"/>
              <a:t>9</a:t>
            </a:fld>
            <a:endParaRPr lang="en-US" dirty="0"/>
          </a:p>
        </p:txBody>
      </p:sp>
      <p:pic>
        <p:nvPicPr>
          <p:cNvPr id="10" name="Content Placeholder 7" descr="A diagram of a data analysis&#10;&#10;AI-generated content may be incorrect.">
            <a:extLst>
              <a:ext uri="{FF2B5EF4-FFF2-40B4-BE49-F238E27FC236}">
                <a16:creationId xmlns:a16="http://schemas.microsoft.com/office/drawing/2014/main" id="{2E12D4ED-9E41-C133-3515-C43ED92CA08A}"/>
              </a:ext>
            </a:extLst>
          </p:cNvPr>
          <p:cNvPicPr>
            <a:picLocks noChangeAspect="1"/>
          </p:cNvPicPr>
          <p:nvPr/>
        </p:nvPicPr>
        <p:blipFill>
          <a:blip r:embed="rId4"/>
          <a:stretch>
            <a:fillRect/>
          </a:stretch>
        </p:blipFill>
        <p:spPr>
          <a:xfrm>
            <a:off x="5014386" y="1467080"/>
            <a:ext cx="7089881" cy="3441547"/>
          </a:xfrm>
          <a:prstGeom prst="rect">
            <a:avLst/>
          </a:prstGeom>
        </p:spPr>
      </p:pic>
      <p:sp>
        <p:nvSpPr>
          <p:cNvPr id="11" name="Content Placeholder 2">
            <a:extLst>
              <a:ext uri="{FF2B5EF4-FFF2-40B4-BE49-F238E27FC236}">
                <a16:creationId xmlns:a16="http://schemas.microsoft.com/office/drawing/2014/main" id="{D159098B-BD87-8502-7462-D3EEC3B51DDF}"/>
              </a:ext>
            </a:extLst>
          </p:cNvPr>
          <p:cNvSpPr txBox="1">
            <a:spLocks/>
          </p:cNvSpPr>
          <p:nvPr/>
        </p:nvSpPr>
        <p:spPr>
          <a:xfrm>
            <a:off x="661736" y="2701415"/>
            <a:ext cx="4776216" cy="7431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K-means</a:t>
            </a:r>
          </a:p>
          <a:p>
            <a:endParaRPr lang="en-US" dirty="0"/>
          </a:p>
        </p:txBody>
      </p:sp>
      <p:sp>
        <p:nvSpPr>
          <p:cNvPr id="12" name="Content Placeholder 2">
            <a:extLst>
              <a:ext uri="{FF2B5EF4-FFF2-40B4-BE49-F238E27FC236}">
                <a16:creationId xmlns:a16="http://schemas.microsoft.com/office/drawing/2014/main" id="{1D0158F2-0D15-8C1E-BD9C-B41D97484552}"/>
              </a:ext>
            </a:extLst>
          </p:cNvPr>
          <p:cNvSpPr txBox="1">
            <a:spLocks/>
          </p:cNvSpPr>
          <p:nvPr/>
        </p:nvSpPr>
        <p:spPr>
          <a:xfrm>
            <a:off x="661736" y="3447501"/>
            <a:ext cx="4776216" cy="7431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Local Outlier Factor</a:t>
            </a:r>
          </a:p>
          <a:p>
            <a:endParaRPr lang="en-US" dirty="0"/>
          </a:p>
        </p:txBody>
      </p:sp>
      <p:pic>
        <p:nvPicPr>
          <p:cNvPr id="13" name="Content Placeholder 7" descr="A graph with red circles and white text&#10;&#10;AI-generated content may be incorrect.">
            <a:extLst>
              <a:ext uri="{FF2B5EF4-FFF2-40B4-BE49-F238E27FC236}">
                <a16:creationId xmlns:a16="http://schemas.microsoft.com/office/drawing/2014/main" id="{AE7CD52F-E18E-F09D-3D67-8F444D89C5C3}"/>
              </a:ext>
            </a:extLst>
          </p:cNvPr>
          <p:cNvPicPr>
            <a:picLocks noChangeAspect="1"/>
          </p:cNvPicPr>
          <p:nvPr/>
        </p:nvPicPr>
        <p:blipFill>
          <a:blip r:embed="rId5"/>
          <a:srcRect b="5561"/>
          <a:stretch>
            <a:fillRect/>
          </a:stretch>
        </p:blipFill>
        <p:spPr>
          <a:xfrm>
            <a:off x="5306604" y="849146"/>
            <a:ext cx="6879611" cy="4872782"/>
          </a:xfrm>
          <a:prstGeom prst="rect">
            <a:avLst/>
          </a:prstGeom>
        </p:spPr>
      </p:pic>
      <p:sp>
        <p:nvSpPr>
          <p:cNvPr id="14" name="TextBox 13">
            <a:extLst>
              <a:ext uri="{FF2B5EF4-FFF2-40B4-BE49-F238E27FC236}">
                <a16:creationId xmlns:a16="http://schemas.microsoft.com/office/drawing/2014/main" id="{884571AF-D7C0-A9C1-4EC0-6ADAE649A341}"/>
              </a:ext>
            </a:extLst>
          </p:cNvPr>
          <p:cNvSpPr txBox="1"/>
          <p:nvPr/>
        </p:nvSpPr>
        <p:spPr>
          <a:xfrm>
            <a:off x="6315270" y="5655118"/>
            <a:ext cx="6527678" cy="369332"/>
          </a:xfrm>
          <a:prstGeom prst="rect">
            <a:avLst/>
          </a:prstGeom>
          <a:noFill/>
        </p:spPr>
        <p:txBody>
          <a:bodyPr wrap="square" rtlCol="0">
            <a:spAutoFit/>
          </a:bodyPr>
          <a:lstStyle/>
          <a:p>
            <a:r>
              <a:rPr lang="en-US" dirty="0"/>
              <a:t>Visual representation of LOF density regions.</a:t>
            </a:r>
          </a:p>
        </p:txBody>
      </p:sp>
      <p:sp>
        <p:nvSpPr>
          <p:cNvPr id="15" name="TextBox 14">
            <a:extLst>
              <a:ext uri="{FF2B5EF4-FFF2-40B4-BE49-F238E27FC236}">
                <a16:creationId xmlns:a16="http://schemas.microsoft.com/office/drawing/2014/main" id="{63795994-E6A7-ABBA-506C-90400B950F34}"/>
              </a:ext>
            </a:extLst>
          </p:cNvPr>
          <p:cNvSpPr txBox="1"/>
          <p:nvPr/>
        </p:nvSpPr>
        <p:spPr>
          <a:xfrm>
            <a:off x="5963337" y="5662135"/>
            <a:ext cx="6527678" cy="369332"/>
          </a:xfrm>
          <a:prstGeom prst="rect">
            <a:avLst/>
          </a:prstGeom>
          <a:noFill/>
        </p:spPr>
        <p:txBody>
          <a:bodyPr wrap="square" rtlCol="0">
            <a:spAutoFit/>
          </a:bodyPr>
          <a:lstStyle/>
          <a:p>
            <a:r>
              <a:rPr lang="en-US" dirty="0"/>
              <a:t>Visual representation of K-means clustering.</a:t>
            </a:r>
          </a:p>
        </p:txBody>
      </p:sp>
    </p:spTree>
    <p:extLst>
      <p:ext uri="{BB962C8B-B14F-4D97-AF65-F5344CB8AC3E}">
        <p14:creationId xmlns:p14="http://schemas.microsoft.com/office/powerpoint/2010/main" val="300748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build="allAtOnce"/>
      <p:bldP spid="12" grpId="0"/>
      <p:bldP spid="14" grpId="0"/>
      <p:bldP spid="15" grpId="0"/>
      <p:bldP spid="15"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1251</TotalTime>
  <Words>2473</Words>
  <Application>Microsoft Macintosh PowerPoint</Application>
  <PresentationFormat>Widescreen</PresentationFormat>
  <Paragraphs>140</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PowerPoint Presentation</vt:lpstr>
      <vt:lpstr>The challenge of big data in exoplanet</vt:lpstr>
      <vt:lpstr>Roman et al., in prep.</vt:lpstr>
      <vt:lpstr>ABC database</vt:lpstr>
      <vt:lpstr>Normal vs. Anomalous spectra </vt:lpstr>
      <vt:lpstr>PowerPoint Presentation</vt:lpstr>
      <vt:lpstr>Autoencoder</vt:lpstr>
      <vt:lpstr>Reconstruction loss</vt:lpstr>
      <vt:lpstr>Anomaly detection</vt:lpstr>
      <vt:lpstr>PowerPoint Presentation</vt:lpstr>
      <vt:lpstr>PowerPoint Presentation</vt:lpstr>
      <vt:lpstr>ROC curves</vt:lpstr>
      <vt:lpstr>Comparing all methods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Emilie Panek</dc:creator>
  <cp:lastModifiedBy>Emilie Panek</cp:lastModifiedBy>
  <cp:revision>4</cp:revision>
  <dcterms:created xsi:type="dcterms:W3CDTF">2025-09-05T15:58:12Z</dcterms:created>
  <dcterms:modified xsi:type="dcterms:W3CDTF">2025-09-06T16:25:17Z</dcterms:modified>
</cp:coreProperties>
</file>